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9"/>
  </p:notesMasterIdLst>
  <p:sldIdLst>
    <p:sldId id="256" r:id="rId2"/>
    <p:sldId id="272" r:id="rId3"/>
    <p:sldId id="260" r:id="rId4"/>
    <p:sldId id="261" r:id="rId5"/>
    <p:sldId id="262" r:id="rId6"/>
    <p:sldId id="263" r:id="rId7"/>
    <p:sldId id="264" r:id="rId8"/>
    <p:sldId id="265" r:id="rId9"/>
    <p:sldId id="266" r:id="rId10"/>
    <p:sldId id="274" r:id="rId11"/>
    <p:sldId id="279" r:id="rId12"/>
    <p:sldId id="282" r:id="rId13"/>
    <p:sldId id="267" r:id="rId14"/>
    <p:sldId id="268" r:id="rId15"/>
    <p:sldId id="269" r:id="rId16"/>
    <p:sldId id="270" r:id="rId17"/>
    <p:sldId id="257" r:id="rId18"/>
    <p:sldId id="258" r:id="rId19"/>
    <p:sldId id="259" r:id="rId20"/>
    <p:sldId id="271" r:id="rId21"/>
    <p:sldId id="273" r:id="rId22"/>
    <p:sldId id="275" r:id="rId23"/>
    <p:sldId id="276" r:id="rId24"/>
    <p:sldId id="277" r:id="rId25"/>
    <p:sldId id="278"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AABD"/>
    <a:srgbClr val="0D4B77"/>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44936-5A86-488C-81BD-BD3A6C0A99A6}" v="199" dt="2022-04-20T22:22:59.116"/>
    <p1510:client id="{BBF1FCF2-5BA8-0305-E275-7177452F9A8A}" v="109" dt="2022-04-20T22:34:07.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F119F-79CD-4D0A-A6FA-A7BF3FBB6012}" type="datetimeFigureOut">
              <a:rPr lang="tr-TR" smtClean="0"/>
              <a:t>21.04.2022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8174B-0543-4655-8C4F-501AB8758B2E}" type="slidenum">
              <a:rPr lang="tr-TR" smtClean="0"/>
              <a:t>‹#›</a:t>
            </a:fld>
            <a:endParaRPr lang="tr-TR"/>
          </a:p>
        </p:txBody>
      </p:sp>
    </p:spTree>
    <p:extLst>
      <p:ext uri="{BB962C8B-B14F-4D97-AF65-F5344CB8AC3E}">
        <p14:creationId xmlns:p14="http://schemas.microsoft.com/office/powerpoint/2010/main" val="81911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1528174B-0543-4655-8C4F-501AB8758B2E}" type="slidenum">
              <a:rPr lang="tr-TR" smtClean="0"/>
              <a:t>1</a:t>
            </a:fld>
            <a:endParaRPr lang="tr-TR"/>
          </a:p>
        </p:txBody>
      </p:sp>
    </p:spTree>
    <p:extLst>
      <p:ext uri="{BB962C8B-B14F-4D97-AF65-F5344CB8AC3E}">
        <p14:creationId xmlns:p14="http://schemas.microsoft.com/office/powerpoint/2010/main" val="2286803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0" baseline="0">
                <a:solidFill>
                  <a:schemeClr val="tx1"/>
                </a:solidFill>
              </a:defRPr>
            </a:lvl1pPr>
          </a:lstStyle>
          <a:p>
            <a:r>
              <a:rPr lang="tr-TR"/>
              <a:t>Asıl başlık stilini düzenlemek için tıklayın</a:t>
            </a:r>
            <a:endParaRPr lang="en-US"/>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101774D1-BBD4-49A5-AA07-70FDD3485FF7}" type="datetimeFigureOut">
              <a:rPr lang="tr-TR" smtClean="0"/>
              <a:t>21.04.2022</a:t>
            </a:fld>
            <a:endParaRPr lang="tr-TR"/>
          </a:p>
        </p:txBody>
      </p:sp>
      <p:sp>
        <p:nvSpPr>
          <p:cNvPr id="9" name="Footer Placeholder 8"/>
          <p:cNvSpPr>
            <a:spLocks noGrp="1"/>
          </p:cNvSpPr>
          <p:nvPr>
            <p:ph type="ftr" sz="quarter" idx="11"/>
          </p:nvPr>
        </p:nvSpPr>
        <p:spPr/>
        <p:txBody>
          <a:bodyPr/>
          <a:lstStyle/>
          <a:p>
            <a:endParaRPr lang="tr-TR"/>
          </a:p>
        </p:txBody>
      </p:sp>
      <p:sp>
        <p:nvSpPr>
          <p:cNvPr id="10" name="Slide Number Placeholder 9"/>
          <p:cNvSpPr>
            <a:spLocks noGrp="1"/>
          </p:cNvSpPr>
          <p:nvPr>
            <p:ph type="sldNum" sz="quarter" idx="12"/>
          </p:nvPr>
        </p:nvSpPr>
        <p:spPr/>
        <p:txBody>
          <a:bodyPr/>
          <a:lstStyle/>
          <a:p>
            <a:fld id="{95CFAACB-4C9B-4E70-9469-BF4E4B3EB403}" type="slidenum">
              <a:rPr lang="tr-TR" smtClean="0"/>
              <a:t>‹#›</a:t>
            </a:fld>
            <a:endParaRPr lang="tr-TR"/>
          </a:p>
        </p:txBody>
      </p:sp>
      <p:sp>
        <p:nvSpPr>
          <p:cNvPr id="11" name="Rectangle 10"/>
          <p:cNvSpPr/>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12346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101774D1-BBD4-49A5-AA07-70FDD3485FF7}" type="datetimeFigureOut">
              <a:rPr lang="tr-TR" smtClean="0"/>
              <a:t>21.04.2022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5CFAACB-4C9B-4E70-9469-BF4E4B3EB403}" type="slidenum">
              <a:rPr lang="tr-TR" smtClean="0"/>
              <a:t>‹#›</a:t>
            </a:fld>
            <a:endParaRPr lang="tr-TR"/>
          </a:p>
        </p:txBody>
      </p:sp>
    </p:spTree>
    <p:extLst>
      <p:ext uri="{BB962C8B-B14F-4D97-AF65-F5344CB8AC3E}">
        <p14:creationId xmlns:p14="http://schemas.microsoft.com/office/powerpoint/2010/main" val="293757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tr-TR"/>
              <a:t>Asıl başlık stilini düzenlemek için tıklayın</a:t>
            </a:r>
            <a:endParaRPr lang="en-US"/>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101774D1-BBD4-49A5-AA07-70FDD3485FF7}" type="datetimeFigureOut">
              <a:rPr lang="tr-TR" smtClean="0"/>
              <a:t>21.04.2022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5CFAACB-4C9B-4E70-9469-BF4E4B3EB403}" type="slidenum">
              <a:rPr lang="tr-TR" smtClean="0"/>
              <a:t>‹#›</a:t>
            </a:fld>
            <a:endParaRPr lang="tr-TR"/>
          </a:p>
        </p:txBody>
      </p:sp>
    </p:spTree>
    <p:extLst>
      <p:ext uri="{BB962C8B-B14F-4D97-AF65-F5344CB8AC3E}">
        <p14:creationId xmlns:p14="http://schemas.microsoft.com/office/powerpoint/2010/main" val="348888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101774D1-BBD4-49A5-AA07-70FDD3485FF7}" type="datetimeFigureOut">
              <a:rPr lang="tr-TR" smtClean="0"/>
              <a:t>21.04.2022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5CFAACB-4C9B-4E70-9469-BF4E4B3EB403}" type="slidenum">
              <a:rPr lang="tr-TR" smtClean="0"/>
              <a:t>‹#›</a:t>
            </a:fld>
            <a:endParaRPr lang="tr-TR"/>
          </a:p>
        </p:txBody>
      </p:sp>
    </p:spTree>
    <p:extLst>
      <p:ext uri="{BB962C8B-B14F-4D97-AF65-F5344CB8AC3E}">
        <p14:creationId xmlns:p14="http://schemas.microsoft.com/office/powerpoint/2010/main" val="34087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tr-TR"/>
              <a:t>Asıl başlık stilini düzenlemek için tıklayın</a:t>
            </a:r>
            <a:endParaRPr lang="en-US"/>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01774D1-BBD4-49A5-AA07-70FDD3485FF7}" type="datetimeFigureOut">
              <a:rPr lang="tr-TR" smtClean="0"/>
              <a:t>21.04.2022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5CFAACB-4C9B-4E70-9469-BF4E4B3EB403}" type="slidenum">
              <a:rPr lang="tr-TR" smtClean="0"/>
              <a:t>‹#›</a:t>
            </a:fld>
            <a:endParaRPr lang="tr-TR"/>
          </a:p>
        </p:txBody>
      </p:sp>
      <p:sp>
        <p:nvSpPr>
          <p:cNvPr id="8" name="Rectangle 7"/>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7214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Date Placeholder 4"/>
          <p:cNvSpPr>
            <a:spLocks noGrp="1"/>
          </p:cNvSpPr>
          <p:nvPr>
            <p:ph type="dt" sz="half" idx="10"/>
          </p:nvPr>
        </p:nvSpPr>
        <p:spPr/>
        <p:txBody>
          <a:bodyPr/>
          <a:lstStyle/>
          <a:p>
            <a:fld id="{101774D1-BBD4-49A5-AA07-70FDD3485FF7}" type="datetimeFigureOut">
              <a:rPr lang="tr-TR" smtClean="0"/>
              <a:t>21.04.2022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5CFAACB-4C9B-4E70-9469-BF4E4B3EB403}" type="slidenum">
              <a:rPr lang="tr-TR" smtClean="0"/>
              <a:t>‹#›</a:t>
            </a:fld>
            <a:endParaRPr lang="tr-TR"/>
          </a:p>
        </p:txBody>
      </p:sp>
    </p:spTree>
    <p:extLst>
      <p:ext uri="{BB962C8B-B14F-4D97-AF65-F5344CB8AC3E}">
        <p14:creationId xmlns:p14="http://schemas.microsoft.com/office/powerpoint/2010/main" val="1788556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ts val="0"/>
              </a:spcBef>
              <a:buNone/>
              <a:defRPr sz="2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tr-TR"/>
              <a:t>Asıl metin stillerini düzenlemek için tıklayın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Date Placeholder 6"/>
          <p:cNvSpPr>
            <a:spLocks noGrp="1"/>
          </p:cNvSpPr>
          <p:nvPr>
            <p:ph type="dt" sz="half" idx="10"/>
          </p:nvPr>
        </p:nvSpPr>
        <p:spPr/>
        <p:txBody>
          <a:bodyPr/>
          <a:lstStyle/>
          <a:p>
            <a:fld id="{101774D1-BBD4-49A5-AA07-70FDD3485FF7}" type="datetimeFigureOut">
              <a:rPr lang="tr-TR" smtClean="0"/>
              <a:t>21.04.2022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95CFAACB-4C9B-4E70-9469-BF4E4B3EB403}" type="slidenum">
              <a:rPr lang="tr-TR" smtClean="0"/>
              <a:t>‹#›</a:t>
            </a:fld>
            <a:endParaRPr lang="tr-TR"/>
          </a:p>
        </p:txBody>
      </p:sp>
    </p:spTree>
    <p:extLst>
      <p:ext uri="{BB962C8B-B14F-4D97-AF65-F5344CB8AC3E}">
        <p14:creationId xmlns:p14="http://schemas.microsoft.com/office/powerpoint/2010/main" val="85574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a:p>
        </p:txBody>
      </p:sp>
      <p:sp>
        <p:nvSpPr>
          <p:cNvPr id="3" name="Date Placeholder 2"/>
          <p:cNvSpPr>
            <a:spLocks noGrp="1"/>
          </p:cNvSpPr>
          <p:nvPr>
            <p:ph type="dt" sz="half" idx="10"/>
          </p:nvPr>
        </p:nvSpPr>
        <p:spPr/>
        <p:txBody>
          <a:bodyPr/>
          <a:lstStyle/>
          <a:p>
            <a:fld id="{101774D1-BBD4-49A5-AA07-70FDD3485FF7}" type="datetimeFigureOut">
              <a:rPr lang="tr-TR" smtClean="0"/>
              <a:t>21.04.2022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95CFAACB-4C9B-4E70-9469-BF4E4B3EB403}" type="slidenum">
              <a:rPr lang="tr-TR" smtClean="0"/>
              <a:t>‹#›</a:t>
            </a:fld>
            <a:endParaRPr lang="tr-TR"/>
          </a:p>
        </p:txBody>
      </p:sp>
    </p:spTree>
    <p:extLst>
      <p:ext uri="{BB962C8B-B14F-4D97-AF65-F5344CB8AC3E}">
        <p14:creationId xmlns:p14="http://schemas.microsoft.com/office/powerpoint/2010/main" val="279489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1774D1-BBD4-49A5-AA07-70FDD3485FF7}" type="datetimeFigureOut">
              <a:rPr lang="tr-TR" smtClean="0"/>
              <a:t>21.04.2022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95CFAACB-4C9B-4E70-9469-BF4E4B3EB403}" type="slidenum">
              <a:rPr lang="tr-TR" smtClean="0"/>
              <a:t>‹#›</a:t>
            </a:fld>
            <a:endParaRPr lang="tr-TR"/>
          </a:p>
        </p:txBody>
      </p:sp>
    </p:spTree>
    <p:extLst>
      <p:ext uri="{BB962C8B-B14F-4D97-AF65-F5344CB8AC3E}">
        <p14:creationId xmlns:p14="http://schemas.microsoft.com/office/powerpoint/2010/main" val="1994094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1" baseline="0"/>
            </a:lvl1pPr>
          </a:lstStyle>
          <a:p>
            <a:r>
              <a:rPr lang="tr-TR"/>
              <a:t>Asıl başlık stilini düzenlemek için tıklayın</a:t>
            </a:r>
            <a:endParaRPr lang="en-US"/>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01774D1-BBD4-49A5-AA07-70FDD3485FF7}" type="datetimeFigureOut">
              <a:rPr lang="tr-TR" smtClean="0"/>
              <a:t>21.04.2022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5CFAACB-4C9B-4E70-9469-BF4E4B3EB403}" type="slidenum">
              <a:rPr lang="tr-TR" smtClean="0"/>
              <a:t>‹#›</a:t>
            </a:fld>
            <a:endParaRPr lang="tr-TR"/>
          </a:p>
        </p:txBody>
      </p:sp>
    </p:spTree>
    <p:extLst>
      <p:ext uri="{BB962C8B-B14F-4D97-AF65-F5344CB8AC3E}">
        <p14:creationId xmlns:p14="http://schemas.microsoft.com/office/powerpoint/2010/main" val="284015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rgbClr val="FFFFFF"/>
                </a:solidFill>
              </a:defRPr>
            </a:lvl1pPr>
          </a:lstStyle>
          <a:p>
            <a:r>
              <a:rPr lang="tr-TR"/>
              <a:t>Asıl başlık stilini düzenlemek için tıklayın</a:t>
            </a:r>
            <a:endParaRPr lang="en-US"/>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01774D1-BBD4-49A5-AA07-70FDD3485FF7}" type="datetimeFigureOut">
              <a:rPr lang="tr-TR" smtClean="0"/>
              <a:t>21.04.2022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5CFAACB-4C9B-4E70-9469-BF4E4B3EB403}" type="slidenum">
              <a:rPr lang="tr-TR" smtClean="0"/>
              <a:t>‹#›</a:t>
            </a:fld>
            <a:endParaRPr lang="tr-TR"/>
          </a:p>
        </p:txBody>
      </p:sp>
    </p:spTree>
    <p:extLst>
      <p:ext uri="{BB962C8B-B14F-4D97-AF65-F5344CB8AC3E}">
        <p14:creationId xmlns:p14="http://schemas.microsoft.com/office/powerpoint/2010/main" val="1915086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62393"/>
            <a:ext cx="9692640" cy="1428929"/>
          </a:xfrm>
          <a:prstGeom prst="rect">
            <a:avLst/>
          </a:prstGeom>
        </p:spPr>
        <p:txBody>
          <a:bodyPr vert="horz" lIns="91440" tIns="27432" rIns="91440" bIns="45720" rtlCol="0" anchor="b">
            <a:normAutofit/>
          </a:bodyPr>
          <a:lstStyle/>
          <a:p>
            <a:r>
              <a:rPr lang="tr-TR"/>
              <a:t>Asıl başlık stilini düzenlemek için tıklayın</a:t>
            </a:r>
            <a:endParaRPr lang="en-US"/>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100" b="0">
                <a:solidFill>
                  <a:schemeClr val="tx2">
                    <a:lumMod val="40000"/>
                    <a:lumOff val="60000"/>
                  </a:schemeClr>
                </a:solidFill>
              </a:defRPr>
            </a:lvl1pPr>
          </a:lstStyle>
          <a:p>
            <a:fld id="{101774D1-BBD4-49A5-AA07-70FDD3485FF7}" type="datetimeFigureOut">
              <a:rPr lang="tr-TR" smtClean="0"/>
              <a:t>21.04.2022</a:t>
            </a:fld>
            <a:endParaRPr lang="tr-T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endParaRPr lang="tr-T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mj-lt"/>
              </a:defRPr>
            </a:lvl1pPr>
          </a:lstStyle>
          <a:p>
            <a:fld id="{95CFAACB-4C9B-4E70-9469-BF4E4B3EB403}" type="slidenum">
              <a:rPr lang="tr-TR" smtClean="0"/>
              <a:t>‹#›</a:t>
            </a:fld>
            <a:endParaRPr lang="tr-TR"/>
          </a:p>
        </p:txBody>
      </p:sp>
    </p:spTree>
    <p:extLst>
      <p:ext uri="{BB962C8B-B14F-4D97-AF65-F5344CB8AC3E}">
        <p14:creationId xmlns:p14="http://schemas.microsoft.com/office/powerpoint/2010/main" val="175703325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68196ACD-8674-4DE9-A372-455E3A60DE22}"/>
              </a:ext>
            </a:extLst>
          </p:cNvPr>
          <p:cNvSpPr>
            <a:spLocks noGrp="1"/>
          </p:cNvSpPr>
          <p:nvPr>
            <p:ph type="subTitle" idx="1"/>
          </p:nvPr>
        </p:nvSpPr>
        <p:spPr>
          <a:xfrm>
            <a:off x="818147" y="2741517"/>
            <a:ext cx="9862045" cy="3750723"/>
          </a:xfrm>
        </p:spPr>
        <p:txBody>
          <a:bodyPr>
            <a:normAutofit/>
          </a:bodyPr>
          <a:lstStyle/>
          <a:p>
            <a:pPr algn="ctr"/>
            <a:r>
              <a:rPr lang="tr-TR" sz="3200" dirty="0">
                <a:solidFill>
                  <a:srgbClr val="0D4B77"/>
                </a:solidFill>
              </a:rPr>
              <a:t>MECHATRONICS ENGINEERING</a:t>
            </a:r>
          </a:p>
          <a:p>
            <a:pPr algn="ctr"/>
            <a:r>
              <a:rPr lang="tr-TR" sz="3200" dirty="0">
                <a:solidFill>
                  <a:srgbClr val="0D4B77"/>
                </a:solidFill>
              </a:rPr>
              <a:t>STRENGTH OF MATERIALS PROJECT</a:t>
            </a:r>
            <a:endParaRPr lang="tr-TR" sz="4300" dirty="0">
              <a:solidFill>
                <a:srgbClr val="0D4B77"/>
              </a:solidFill>
            </a:endParaRPr>
          </a:p>
          <a:p>
            <a:pPr algn="ctr"/>
            <a:r>
              <a:rPr lang="tr-TR" sz="1300" dirty="0">
                <a:solidFill>
                  <a:srgbClr val="0D4B77"/>
                </a:solidFill>
              </a:rPr>
              <a:t>KAAN ÖĞRÜK</a:t>
            </a:r>
          </a:p>
          <a:p>
            <a:pPr algn="ctr"/>
            <a:r>
              <a:rPr lang="tr-TR" sz="1300" dirty="0">
                <a:solidFill>
                  <a:srgbClr val="0D4B77"/>
                </a:solidFill>
              </a:rPr>
              <a:t>BARIŞ LEVENTGELEN</a:t>
            </a:r>
          </a:p>
          <a:p>
            <a:pPr algn="ctr"/>
            <a:r>
              <a:rPr lang="tr-TR" sz="1300" dirty="0">
                <a:solidFill>
                  <a:srgbClr val="0D4B77"/>
                </a:solidFill>
              </a:rPr>
              <a:t>HALİL KÜRŞAT AKKUŞ</a:t>
            </a:r>
          </a:p>
          <a:p>
            <a:pPr algn="ctr"/>
            <a:r>
              <a:rPr lang="tr-TR" sz="1300" dirty="0">
                <a:solidFill>
                  <a:srgbClr val="0D4B77"/>
                </a:solidFill>
              </a:rPr>
              <a:t> GÜL KADER GÖGÜS</a:t>
            </a:r>
          </a:p>
          <a:p>
            <a:pPr algn="ctr"/>
            <a:r>
              <a:rPr lang="tr-TR" sz="1300" dirty="0">
                <a:solidFill>
                  <a:srgbClr val="0D4B77"/>
                </a:solidFill>
              </a:rPr>
              <a:t>EMRAH BAYRAM</a:t>
            </a:r>
          </a:p>
          <a:p>
            <a:pPr algn="ctr"/>
            <a:r>
              <a:rPr lang="tr-TR" sz="1300" dirty="0">
                <a:solidFill>
                  <a:srgbClr val="0D4B77"/>
                </a:solidFill>
              </a:rPr>
              <a:t> UMUR BATUHAN ÖZMEN</a:t>
            </a:r>
          </a:p>
        </p:txBody>
      </p:sp>
      <p:pic>
        <p:nvPicPr>
          <p:cNvPr id="5" name="Resim 4">
            <a:extLst>
              <a:ext uri="{FF2B5EF4-FFF2-40B4-BE49-F238E27FC236}">
                <a16:creationId xmlns:a16="http://schemas.microsoft.com/office/drawing/2014/main" id="{C9EDD986-F165-4773-9660-589F51DF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214" y="363414"/>
            <a:ext cx="2375757" cy="2375757"/>
          </a:xfrm>
          <a:prstGeom prst="rect">
            <a:avLst/>
          </a:prstGeom>
        </p:spPr>
      </p:pic>
      <p:pic>
        <p:nvPicPr>
          <p:cNvPr id="6" name="Resim 5" descr="metin içeren bir resim&#10;&#10;Açıklama otomatik olarak oluşturuldu">
            <a:extLst>
              <a:ext uri="{FF2B5EF4-FFF2-40B4-BE49-F238E27FC236}">
                <a16:creationId xmlns:a16="http://schemas.microsoft.com/office/drawing/2014/main" id="{6CAF90FA-F8E0-4ADE-9720-43B07B044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58952"/>
            <a:ext cx="3350413" cy="1584683"/>
          </a:xfrm>
          <a:prstGeom prst="rect">
            <a:avLst/>
          </a:prstGeom>
        </p:spPr>
      </p:pic>
    </p:spTree>
    <p:extLst>
      <p:ext uri="{BB962C8B-B14F-4D97-AF65-F5344CB8AC3E}">
        <p14:creationId xmlns:p14="http://schemas.microsoft.com/office/powerpoint/2010/main" val="3913361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0B747F-CAB8-4185-B4D9-A5391691ED8A}"/>
              </a:ext>
            </a:extLst>
          </p:cNvPr>
          <p:cNvSpPr>
            <a:spLocks noGrp="1"/>
          </p:cNvSpPr>
          <p:nvPr>
            <p:ph type="title"/>
          </p:nvPr>
        </p:nvSpPr>
        <p:spPr>
          <a:xfrm>
            <a:off x="6420464" y="365760"/>
            <a:ext cx="4534047" cy="1325562"/>
          </a:xfrm>
        </p:spPr>
        <p:txBody>
          <a:bodyPr>
            <a:normAutofit/>
          </a:bodyPr>
          <a:lstStyle/>
          <a:p>
            <a:r>
              <a:rPr lang="tr-TR" dirty="0"/>
              <a:t>SENSOR HOUSING</a:t>
            </a:r>
            <a:endParaRPr lang="en-US" dirty="0"/>
          </a:p>
        </p:txBody>
      </p:sp>
      <p:pic>
        <p:nvPicPr>
          <p:cNvPr id="7" name="Picture 6">
            <a:extLst>
              <a:ext uri="{FF2B5EF4-FFF2-40B4-BE49-F238E27FC236}">
                <a16:creationId xmlns:a16="http://schemas.microsoft.com/office/drawing/2014/main" id="{BF772052-1C90-4567-81A3-DAF2A19FA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904873"/>
            <a:ext cx="5451627" cy="5015496"/>
          </a:xfrm>
          <a:prstGeom prst="rect">
            <a:avLst/>
          </a:prstGeom>
        </p:spPr>
      </p:pic>
      <p:sp>
        <p:nvSpPr>
          <p:cNvPr id="5" name="Rectangle 2">
            <a:extLst>
              <a:ext uri="{FF2B5EF4-FFF2-40B4-BE49-F238E27FC236}">
                <a16:creationId xmlns:a16="http://schemas.microsoft.com/office/drawing/2014/main" id="{A9C0A0BA-3F45-4DEE-97F8-E547FA2E05EF}"/>
              </a:ext>
            </a:extLst>
          </p:cNvPr>
          <p:cNvSpPr>
            <a:spLocks noGrp="1" noChangeArrowheads="1"/>
          </p:cNvSpPr>
          <p:nvPr>
            <p:ph idx="1"/>
          </p:nvPr>
        </p:nvSpPr>
        <p:spPr bwMode="auto">
          <a:xfrm>
            <a:off x="6420463" y="1828800"/>
            <a:ext cx="4572002" cy="435133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2696" rIns="0" bIns="-12696" numCol="1" anchorCtr="0" compatLnSpc="1">
            <a:prstTxWarp prst="textNoShape">
              <a:avLst/>
            </a:prstTxWarp>
            <a:normAutofit/>
          </a:bodyPr>
          <a:lstStyle/>
          <a:p>
            <a:pPr marL="0" indent="0" eaLnBrk="0" fontAlgn="base" hangingPunct="0">
              <a:spcBef>
                <a:spcPct val="0"/>
              </a:spcBef>
              <a:spcAft>
                <a:spcPts val="600"/>
              </a:spcAft>
              <a:buClrTx/>
              <a:buSzTx/>
              <a:buNone/>
            </a:pPr>
            <a:r>
              <a:rPr kumimoji="0" lang="en-US" altLang="en-US" b="0" i="0" u="none" strike="noStrike" cap="none" normalizeH="0" baseline="0" dirty="0">
                <a:ln>
                  <a:noFill/>
                </a:ln>
                <a:effectLst/>
                <a:latin typeface="+mj-lt"/>
              </a:rPr>
              <a:t>It was designed to expand the field of force exerted on the sensor. Because the spread of the force acting on the sensor to the entire active region of the sensor increases the accuracy and precision of the measurement. </a:t>
            </a:r>
          </a:p>
        </p:txBody>
      </p:sp>
    </p:spTree>
    <p:extLst>
      <p:ext uri="{BB962C8B-B14F-4D97-AF65-F5344CB8AC3E}">
        <p14:creationId xmlns:p14="http://schemas.microsoft.com/office/powerpoint/2010/main" val="403858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844A-217F-4C04-BB84-5571784AC374}"/>
              </a:ext>
            </a:extLst>
          </p:cNvPr>
          <p:cNvSpPr>
            <a:spLocks noGrp="1"/>
          </p:cNvSpPr>
          <p:nvPr>
            <p:ph type="title"/>
          </p:nvPr>
        </p:nvSpPr>
        <p:spPr>
          <a:xfrm>
            <a:off x="6420464" y="365760"/>
            <a:ext cx="4534047" cy="1325562"/>
          </a:xfrm>
        </p:spPr>
        <p:txBody>
          <a:bodyPr>
            <a:normAutofit/>
          </a:bodyPr>
          <a:lstStyle/>
          <a:p>
            <a:r>
              <a:rPr lang="en-US" dirty="0"/>
              <a:t>Threaded Rod</a:t>
            </a:r>
          </a:p>
        </p:txBody>
      </p:sp>
      <p:pic>
        <p:nvPicPr>
          <p:cNvPr id="7" name="Picture 6" descr="A picture containing text&#10;&#10;Description automatically generated">
            <a:extLst>
              <a:ext uri="{FF2B5EF4-FFF2-40B4-BE49-F238E27FC236}">
                <a16:creationId xmlns:a16="http://schemas.microsoft.com/office/drawing/2014/main" id="{BD2E1090-11E8-44E3-8D14-919335CCD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97" y="645106"/>
            <a:ext cx="5161416" cy="5535031"/>
          </a:xfrm>
          <a:prstGeom prst="rect">
            <a:avLst/>
          </a:prstGeom>
        </p:spPr>
      </p:pic>
      <p:sp>
        <p:nvSpPr>
          <p:cNvPr id="3" name="Content Placeholder 2">
            <a:extLst>
              <a:ext uri="{FF2B5EF4-FFF2-40B4-BE49-F238E27FC236}">
                <a16:creationId xmlns:a16="http://schemas.microsoft.com/office/drawing/2014/main" id="{1697E183-DB32-49C0-A481-3747451BC42C}"/>
              </a:ext>
            </a:extLst>
          </p:cNvPr>
          <p:cNvSpPr>
            <a:spLocks noGrp="1"/>
          </p:cNvSpPr>
          <p:nvPr>
            <p:ph idx="1"/>
          </p:nvPr>
        </p:nvSpPr>
        <p:spPr>
          <a:xfrm>
            <a:off x="6420463" y="1828800"/>
            <a:ext cx="4572002" cy="4351337"/>
          </a:xfrm>
        </p:spPr>
        <p:txBody>
          <a:bodyPr>
            <a:normAutofit/>
          </a:bodyPr>
          <a:lstStyle/>
          <a:p>
            <a:endParaRPr lang="en-US" dirty="0"/>
          </a:p>
          <a:p>
            <a:r>
              <a:rPr lang="en-US" dirty="0"/>
              <a:t>It is the gear rod that the motor rotates on the horizontal axis. Since it passes through the threaded hole in the Mover Part, it moves the mover part on the vertical axis with the rotation effect.</a:t>
            </a:r>
          </a:p>
        </p:txBody>
      </p:sp>
    </p:spTree>
    <p:extLst>
      <p:ext uri="{BB962C8B-B14F-4D97-AF65-F5344CB8AC3E}">
        <p14:creationId xmlns:p14="http://schemas.microsoft.com/office/powerpoint/2010/main" val="41870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6003-1419-440C-B829-765DB6FEDFA4}"/>
              </a:ext>
            </a:extLst>
          </p:cNvPr>
          <p:cNvSpPr>
            <a:spLocks noGrp="1"/>
          </p:cNvSpPr>
          <p:nvPr>
            <p:ph type="title"/>
          </p:nvPr>
        </p:nvSpPr>
        <p:spPr>
          <a:xfrm>
            <a:off x="7884974" y="2766219"/>
            <a:ext cx="3075836" cy="1325562"/>
          </a:xfrm>
          <a:effectLst>
            <a:softEdge rad="0"/>
          </a:effectLst>
        </p:spPr>
        <p:txBody>
          <a:bodyPr>
            <a:normAutofit/>
          </a:bodyPr>
          <a:lstStyle/>
          <a:p>
            <a:pPr algn="ctr"/>
            <a:r>
              <a:rPr lang="tr-TR" sz="3200" dirty="0"/>
              <a:t>GENERAL VIEW</a:t>
            </a:r>
            <a:endParaRPr lang="en-US" sz="3200" dirty="0"/>
          </a:p>
        </p:txBody>
      </p:sp>
      <p:pic>
        <p:nvPicPr>
          <p:cNvPr id="5" name="Content Placeholder 4" descr="A picture containing text, wall, scene, gallery&#10;&#10;Description automatically generated">
            <a:extLst>
              <a:ext uri="{FF2B5EF4-FFF2-40B4-BE49-F238E27FC236}">
                <a16:creationId xmlns:a16="http://schemas.microsoft.com/office/drawing/2014/main" id="{DCF425AC-86F7-4EBD-B80E-28EDA8D3BD5D}"/>
              </a:ext>
            </a:extLst>
          </p:cNvPr>
          <p:cNvPicPr>
            <a:picLocks noChangeAspect="1"/>
          </p:cNvPicPr>
          <p:nvPr/>
        </p:nvPicPr>
        <p:blipFill rotWithShape="1">
          <a:blip r:embed="rId2">
            <a:extLst>
              <a:ext uri="{28A0092B-C50C-407E-A947-70E740481C1C}">
                <a14:useLocalDpi xmlns:a14="http://schemas.microsoft.com/office/drawing/2010/main" val="0"/>
              </a:ext>
            </a:extLst>
          </a:blip>
          <a:srcRect t="3227" r="-2" b="941"/>
          <a:stretch/>
        </p:blipFill>
        <p:spPr>
          <a:xfrm>
            <a:off x="20" y="10"/>
            <a:ext cx="7552924" cy="6857990"/>
          </a:xfrm>
          <a:prstGeom prst="rect">
            <a:avLst/>
          </a:prstGeom>
          <a:effectLst>
            <a:glow>
              <a:schemeClr val="accent1">
                <a:alpha val="40000"/>
              </a:schemeClr>
            </a:glow>
            <a:softEdge rad="0"/>
          </a:effectLst>
        </p:spPr>
      </p:pic>
      <p:sp>
        <p:nvSpPr>
          <p:cNvPr id="14" name="Rectangle 11">
            <a:extLst>
              <a:ext uri="{FF2B5EF4-FFF2-40B4-BE49-F238E27FC236}">
                <a16:creationId xmlns:a16="http://schemas.microsoft.com/office/drawing/2014/main" id="{F4D903F3-A878-49CB-8C25-FE861E084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105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A9A8F191-6B22-44DE-9153-B2C6C14AA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0">
            <a:extLst>
              <a:ext uri="{FF2B5EF4-FFF2-40B4-BE49-F238E27FC236}">
                <a16:creationId xmlns:a16="http://schemas.microsoft.com/office/drawing/2014/main" id="{FD480185-D231-4D78-A317-CAA833278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4" descr="Complex maths formulae on a blackboard">
            <a:extLst>
              <a:ext uri="{FF2B5EF4-FFF2-40B4-BE49-F238E27FC236}">
                <a16:creationId xmlns:a16="http://schemas.microsoft.com/office/drawing/2014/main" id="{28DD5E36-E386-24F7-09A0-7E384F1FCAC1}"/>
              </a:ext>
            </a:extLst>
          </p:cNvPr>
          <p:cNvPicPr>
            <a:picLocks noChangeAspect="1"/>
          </p:cNvPicPr>
          <p:nvPr/>
        </p:nvPicPr>
        <p:blipFill rotWithShape="1">
          <a:blip r:embed="rId2">
            <a:duotone>
              <a:prstClr val="black"/>
              <a:schemeClr val="tx2">
                <a:tint val="45000"/>
                <a:satMod val="400000"/>
              </a:schemeClr>
            </a:duotone>
            <a:alphaModFix amt="25000"/>
          </a:blip>
          <a:srcRect t="18208" b="4737"/>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DFE6784A-B9F1-4D7D-A0E8-4924FCAD2722}"/>
              </a:ext>
            </a:extLst>
          </p:cNvPr>
          <p:cNvSpPr>
            <a:spLocks noGrp="1"/>
          </p:cNvSpPr>
          <p:nvPr>
            <p:ph type="title"/>
          </p:nvPr>
        </p:nvSpPr>
        <p:spPr>
          <a:xfrm>
            <a:off x="1261872" y="758952"/>
            <a:ext cx="9418320" cy="4041648"/>
          </a:xfrm>
        </p:spPr>
        <p:txBody>
          <a:bodyPr vert="horz" lIns="91440" tIns="27432" rIns="91440" bIns="45720" rtlCol="0" anchor="b">
            <a:normAutofit/>
          </a:bodyPr>
          <a:lstStyle/>
          <a:p>
            <a:pPr>
              <a:lnSpc>
                <a:spcPct val="85000"/>
              </a:lnSpc>
            </a:pPr>
            <a:r>
              <a:rPr lang="en-US" sz="7200" b="0">
                <a:solidFill>
                  <a:schemeClr val="tx1"/>
                </a:solidFill>
              </a:rPr>
              <a:t>CALCULATIONS </a:t>
            </a:r>
          </a:p>
        </p:txBody>
      </p:sp>
      <p:sp>
        <p:nvSpPr>
          <p:cNvPr id="26" name="Rectangle 12">
            <a:extLst>
              <a:ext uri="{FF2B5EF4-FFF2-40B4-BE49-F238E27FC236}">
                <a16:creationId xmlns:a16="http://schemas.microsoft.com/office/drawing/2014/main" id="{93506341-29CB-407A-94C4-C3C907AA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4">
            <a:extLst>
              <a:ext uri="{FF2B5EF4-FFF2-40B4-BE49-F238E27FC236}">
                <a16:creationId xmlns:a16="http://schemas.microsoft.com/office/drawing/2014/main" id="{C6E34DD4-B763-4C67-932E-21EB5BD97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278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529E735-F589-4762-B43C-22907A2B0C21}"/>
              </a:ext>
            </a:extLst>
          </p:cNvPr>
          <p:cNvSpPr>
            <a:spLocks noGrp="1"/>
          </p:cNvSpPr>
          <p:nvPr>
            <p:ph type="title"/>
          </p:nvPr>
        </p:nvSpPr>
        <p:spPr>
          <a:xfrm>
            <a:off x="1261872" y="262393"/>
            <a:ext cx="9692640" cy="1428929"/>
          </a:xfrm>
        </p:spPr>
        <p:txBody>
          <a:bodyPr>
            <a:normAutofit/>
          </a:bodyPr>
          <a:lstStyle/>
          <a:p>
            <a:r>
              <a:rPr lang="tr-TR" err="1"/>
              <a:t>Strength</a:t>
            </a:r>
            <a:r>
              <a:rPr lang="tr-TR"/>
              <a:t> of Pasta</a:t>
            </a:r>
            <a:endParaRPr lang="en-US"/>
          </a:p>
        </p:txBody>
      </p:sp>
      <p:pic>
        <p:nvPicPr>
          <p:cNvPr id="5" name="İçerik Yer Tutucusu 4">
            <a:extLst>
              <a:ext uri="{FF2B5EF4-FFF2-40B4-BE49-F238E27FC236}">
                <a16:creationId xmlns:a16="http://schemas.microsoft.com/office/drawing/2014/main" id="{2D0835C1-A601-490E-8ABA-EECFC0AB591E}"/>
              </a:ext>
            </a:extLst>
          </p:cNvPr>
          <p:cNvPicPr>
            <a:picLocks noGrp="1" noChangeAspect="1"/>
          </p:cNvPicPr>
          <p:nvPr>
            <p:ph idx="1"/>
          </p:nvPr>
        </p:nvPicPr>
        <p:blipFill>
          <a:blip r:embed="rId2"/>
          <a:stretch>
            <a:fillRect/>
          </a:stretch>
        </p:blipFill>
        <p:spPr>
          <a:xfrm>
            <a:off x="2999360" y="1829663"/>
            <a:ext cx="5297931" cy="4889996"/>
          </a:xfrm>
        </p:spPr>
      </p:pic>
      <p:sp>
        <p:nvSpPr>
          <p:cNvPr id="22" name="Rectangle 18">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665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6712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A548D00-C13E-4577-99A1-69AA58754E43}"/>
              </a:ext>
            </a:extLst>
          </p:cNvPr>
          <p:cNvSpPr>
            <a:spLocks noGrp="1"/>
          </p:cNvSpPr>
          <p:nvPr>
            <p:ph type="title"/>
          </p:nvPr>
        </p:nvSpPr>
        <p:spPr>
          <a:xfrm>
            <a:off x="1261872" y="262393"/>
            <a:ext cx="9692640" cy="1428929"/>
          </a:xfrm>
        </p:spPr>
        <p:txBody>
          <a:bodyPr>
            <a:normAutofit/>
          </a:bodyPr>
          <a:lstStyle/>
          <a:p>
            <a:r>
              <a:rPr lang="tr-TR"/>
              <a:t>CALCULATION OF HOLDER PART</a:t>
            </a:r>
            <a:endParaRPr lang="en-US"/>
          </a:p>
        </p:txBody>
      </p:sp>
      <p:pic>
        <p:nvPicPr>
          <p:cNvPr id="5" name="İçerik Yer Tutucusu 4">
            <a:extLst>
              <a:ext uri="{FF2B5EF4-FFF2-40B4-BE49-F238E27FC236}">
                <a16:creationId xmlns:a16="http://schemas.microsoft.com/office/drawing/2014/main" id="{2A1E1043-443F-4BA6-9A32-D7F8C8315F4D}"/>
              </a:ext>
            </a:extLst>
          </p:cNvPr>
          <p:cNvPicPr>
            <a:picLocks noGrp="1" noChangeAspect="1"/>
          </p:cNvPicPr>
          <p:nvPr>
            <p:ph idx="1"/>
          </p:nvPr>
        </p:nvPicPr>
        <p:blipFill>
          <a:blip r:embed="rId2"/>
          <a:stretch>
            <a:fillRect/>
          </a:stretch>
        </p:blipFill>
        <p:spPr>
          <a:xfrm>
            <a:off x="3361929" y="976857"/>
            <a:ext cx="4572793" cy="5843372"/>
          </a:xfrm>
        </p:spPr>
      </p:pic>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665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4971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9A8F191-6B22-44DE-9153-B2C6C14AA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FD480185-D231-4D78-A317-CAA833278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34">
            <a:extLst>
              <a:ext uri="{FF2B5EF4-FFF2-40B4-BE49-F238E27FC236}">
                <a16:creationId xmlns:a16="http://schemas.microsoft.com/office/drawing/2014/main" id="{9080FAFA-A70A-46F8-89A3-BE3830F22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riting on a notepad">
            <a:extLst>
              <a:ext uri="{FF2B5EF4-FFF2-40B4-BE49-F238E27FC236}">
                <a16:creationId xmlns:a16="http://schemas.microsoft.com/office/drawing/2014/main" id="{F745A7EE-524E-72B2-FBCD-A85DE649493D}"/>
              </a:ext>
            </a:extLst>
          </p:cNvPr>
          <p:cNvPicPr>
            <a:picLocks noChangeAspect="1"/>
          </p:cNvPicPr>
          <p:nvPr/>
        </p:nvPicPr>
        <p:blipFill rotWithShape="1">
          <a:blip r:embed="rId2">
            <a:alphaModFix amt="40000"/>
          </a:blip>
          <a:srcRect t="16491" b="12531"/>
          <a:stretch/>
        </p:blipFill>
        <p:spPr>
          <a:xfrm>
            <a:off x="15240" y="-2"/>
            <a:ext cx="12192000" cy="6858000"/>
          </a:xfrm>
          <a:prstGeom prst="rect">
            <a:avLst/>
          </a:prstGeom>
        </p:spPr>
      </p:pic>
      <p:sp>
        <p:nvSpPr>
          <p:cNvPr id="2" name="Başlık 1">
            <a:extLst>
              <a:ext uri="{FF2B5EF4-FFF2-40B4-BE49-F238E27FC236}">
                <a16:creationId xmlns:a16="http://schemas.microsoft.com/office/drawing/2014/main" id="{6343FB76-7786-4AB8-8FA6-A3FA6B7D03FA}"/>
              </a:ext>
            </a:extLst>
          </p:cNvPr>
          <p:cNvSpPr>
            <a:spLocks noGrp="1"/>
          </p:cNvSpPr>
          <p:nvPr>
            <p:ph type="title"/>
          </p:nvPr>
        </p:nvSpPr>
        <p:spPr>
          <a:xfrm>
            <a:off x="1261872" y="758952"/>
            <a:ext cx="9418320" cy="4041648"/>
          </a:xfrm>
        </p:spPr>
        <p:txBody>
          <a:bodyPr vert="horz" lIns="91440" tIns="27432" rIns="91440" bIns="45720" rtlCol="0" anchor="b">
            <a:normAutofit/>
          </a:bodyPr>
          <a:lstStyle/>
          <a:p>
            <a:pPr>
              <a:lnSpc>
                <a:spcPct val="85000"/>
              </a:lnSpc>
            </a:pPr>
            <a:r>
              <a:rPr lang="en-US" sz="7200" b="0">
                <a:solidFill>
                  <a:schemeClr val="tx1"/>
                </a:solidFill>
              </a:rPr>
              <a:t>SOFTWARE PART OF THE PROJECT</a:t>
            </a:r>
          </a:p>
        </p:txBody>
      </p:sp>
      <p:sp>
        <p:nvSpPr>
          <p:cNvPr id="37" name="Rectangle 36">
            <a:extLst>
              <a:ext uri="{FF2B5EF4-FFF2-40B4-BE49-F238E27FC236}">
                <a16:creationId xmlns:a16="http://schemas.microsoft.com/office/drawing/2014/main" id="{75913671-2169-48A2-A286-D9DBE3CA4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305617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710092-A653-441D-BCB0-7BA18260E32F}"/>
              </a:ext>
            </a:extLst>
          </p:cNvPr>
          <p:cNvSpPr>
            <a:spLocks noGrp="1"/>
          </p:cNvSpPr>
          <p:nvPr>
            <p:ph type="title"/>
          </p:nvPr>
        </p:nvSpPr>
        <p:spPr/>
        <p:txBody>
          <a:bodyPr/>
          <a:lstStyle/>
          <a:p>
            <a:r>
              <a:rPr lang="tr-TR">
                <a:solidFill>
                  <a:schemeClr val="accent5">
                    <a:lumMod val="50000"/>
                  </a:schemeClr>
                </a:solidFill>
              </a:rPr>
              <a:t>SOFTWARE APPLICATIONS</a:t>
            </a:r>
          </a:p>
        </p:txBody>
      </p:sp>
      <p:sp>
        <p:nvSpPr>
          <p:cNvPr id="3" name="İçerik Yer Tutucusu 2">
            <a:extLst>
              <a:ext uri="{FF2B5EF4-FFF2-40B4-BE49-F238E27FC236}">
                <a16:creationId xmlns:a16="http://schemas.microsoft.com/office/drawing/2014/main" id="{013306B0-F96A-45AC-8684-ABCA612928B4}"/>
              </a:ext>
            </a:extLst>
          </p:cNvPr>
          <p:cNvSpPr>
            <a:spLocks noGrp="1"/>
          </p:cNvSpPr>
          <p:nvPr>
            <p:ph idx="1"/>
          </p:nvPr>
        </p:nvSpPr>
        <p:spPr/>
        <p:txBody>
          <a:bodyPr/>
          <a:lstStyle/>
          <a:p>
            <a:r>
              <a:rPr lang="tr-TR" u="sng" err="1">
                <a:solidFill>
                  <a:schemeClr val="accent1">
                    <a:lumMod val="75000"/>
                  </a:schemeClr>
                </a:solidFill>
              </a:rPr>
              <a:t>Anaconda</a:t>
            </a:r>
            <a:r>
              <a:rPr lang="tr-TR" u="sng">
                <a:solidFill>
                  <a:schemeClr val="accent1">
                    <a:lumMod val="75000"/>
                  </a:schemeClr>
                </a:solidFill>
              </a:rPr>
              <a:t> Software </a:t>
            </a:r>
          </a:p>
          <a:p>
            <a:pPr lvl="1"/>
            <a:r>
              <a:rPr lang="en-US" b="0" i="0">
                <a:solidFill>
                  <a:srgbClr val="232629"/>
                </a:solidFill>
                <a:effectLst/>
                <a:latin typeface="-apple-system"/>
              </a:rPr>
              <a:t>Anaconda is a Python-based data processing and scientific computing platform. It has </a:t>
            </a:r>
            <a:r>
              <a:rPr lang="tr-TR" b="0" i="0" err="1">
                <a:solidFill>
                  <a:srgbClr val="232629"/>
                </a:solidFill>
                <a:effectLst/>
                <a:latin typeface="-apple-system"/>
              </a:rPr>
              <a:t>built</a:t>
            </a:r>
            <a:r>
              <a:rPr lang="tr-TR" b="0" i="0">
                <a:solidFill>
                  <a:srgbClr val="232629"/>
                </a:solidFill>
                <a:effectLst/>
                <a:latin typeface="-apple-system"/>
              </a:rPr>
              <a:t>-in</a:t>
            </a:r>
            <a:r>
              <a:rPr lang="en-US" b="0" i="0">
                <a:solidFill>
                  <a:srgbClr val="232629"/>
                </a:solidFill>
                <a:effectLst/>
                <a:latin typeface="-apple-system"/>
              </a:rPr>
              <a:t> many very useful third-party libraries. Installing Anaconda is equivalent to automatically installing Python and some commonly used libraries such as </a:t>
            </a:r>
            <a:r>
              <a:rPr lang="en-US" b="0" i="0" err="1">
                <a:solidFill>
                  <a:srgbClr val="232629"/>
                </a:solidFill>
                <a:effectLst/>
                <a:latin typeface="-apple-system"/>
              </a:rPr>
              <a:t>Numpy</a:t>
            </a:r>
            <a:r>
              <a:rPr lang="en-US" b="0" i="0">
                <a:solidFill>
                  <a:srgbClr val="232629"/>
                </a:solidFill>
                <a:effectLst/>
                <a:latin typeface="-apple-system"/>
              </a:rPr>
              <a:t>, Pandas, Scrip, and Matplotlib, so it makes the installation so much easier than regular Python installation</a:t>
            </a:r>
            <a:r>
              <a:rPr lang="tr-TR" b="0" i="0">
                <a:solidFill>
                  <a:srgbClr val="232629"/>
                </a:solidFill>
                <a:effectLst/>
                <a:latin typeface="-apple-system"/>
              </a:rPr>
              <a:t>.</a:t>
            </a:r>
          </a:p>
          <a:p>
            <a:pPr lvl="1"/>
            <a:endParaRPr lang="tr-TR">
              <a:solidFill>
                <a:srgbClr val="232629"/>
              </a:solidFill>
              <a:latin typeface="-apple-system"/>
            </a:endParaRPr>
          </a:p>
        </p:txBody>
      </p:sp>
      <p:pic>
        <p:nvPicPr>
          <p:cNvPr id="5" name="Resim 4">
            <a:extLst>
              <a:ext uri="{FF2B5EF4-FFF2-40B4-BE49-F238E27FC236}">
                <a16:creationId xmlns:a16="http://schemas.microsoft.com/office/drawing/2014/main" id="{BA00DAF3-4939-428A-BD15-EB211BC67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242" y="3740477"/>
            <a:ext cx="4913253" cy="2629701"/>
          </a:xfrm>
          <a:prstGeom prst="rect">
            <a:avLst/>
          </a:prstGeom>
        </p:spPr>
      </p:pic>
      <p:pic>
        <p:nvPicPr>
          <p:cNvPr id="7" name="Resim 6">
            <a:extLst>
              <a:ext uri="{FF2B5EF4-FFF2-40B4-BE49-F238E27FC236}">
                <a16:creationId xmlns:a16="http://schemas.microsoft.com/office/drawing/2014/main" id="{8F839628-195E-47A5-A5ED-C650CCD23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177" y="4004468"/>
            <a:ext cx="3846581" cy="1918986"/>
          </a:xfrm>
          <a:prstGeom prst="rect">
            <a:avLst/>
          </a:prstGeom>
        </p:spPr>
      </p:pic>
    </p:spTree>
    <p:extLst>
      <p:ext uri="{BB962C8B-B14F-4D97-AF65-F5344CB8AC3E}">
        <p14:creationId xmlns:p14="http://schemas.microsoft.com/office/powerpoint/2010/main" val="157635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ED1446-F12E-4E46-B886-43607AF55435}"/>
              </a:ext>
            </a:extLst>
          </p:cNvPr>
          <p:cNvSpPr>
            <a:spLocks noGrp="1"/>
          </p:cNvSpPr>
          <p:nvPr>
            <p:ph type="title"/>
          </p:nvPr>
        </p:nvSpPr>
        <p:spPr>
          <a:xfrm>
            <a:off x="1249680" y="-199246"/>
            <a:ext cx="9692640" cy="1428929"/>
          </a:xfrm>
        </p:spPr>
        <p:txBody>
          <a:bodyPr>
            <a:normAutofit/>
          </a:bodyPr>
          <a:lstStyle/>
          <a:p>
            <a:r>
              <a:rPr lang="tr-TR">
                <a:solidFill>
                  <a:schemeClr val="accent4">
                    <a:lumMod val="75000"/>
                  </a:schemeClr>
                </a:solidFill>
              </a:rPr>
              <a:t>SENSOR CALIBRATION</a:t>
            </a:r>
          </a:p>
        </p:txBody>
      </p:sp>
      <p:sp>
        <p:nvSpPr>
          <p:cNvPr id="3" name="İçerik Yer Tutucusu 2">
            <a:extLst>
              <a:ext uri="{FF2B5EF4-FFF2-40B4-BE49-F238E27FC236}">
                <a16:creationId xmlns:a16="http://schemas.microsoft.com/office/drawing/2014/main" id="{2FFB91FD-1EA5-4B5A-9ECF-3BDB2EE12640}"/>
              </a:ext>
            </a:extLst>
          </p:cNvPr>
          <p:cNvSpPr>
            <a:spLocks noGrp="1"/>
          </p:cNvSpPr>
          <p:nvPr>
            <p:ph idx="1"/>
          </p:nvPr>
        </p:nvSpPr>
        <p:spPr>
          <a:xfrm>
            <a:off x="1249680" y="1482571"/>
            <a:ext cx="8595360" cy="4351337"/>
          </a:xfrm>
        </p:spPr>
        <p:txBody>
          <a:bodyPr/>
          <a:lstStyle/>
          <a:p>
            <a:r>
              <a:rPr lang="en-US"/>
              <a:t>The first problem we encountered was that there was no linear increase in the values given by the sensor we received to use in the mechanism.</a:t>
            </a:r>
            <a:r>
              <a:rPr lang="tr-TR"/>
              <a:t> </a:t>
            </a:r>
          </a:p>
          <a:p>
            <a:r>
              <a:rPr lang="tr-TR"/>
              <a:t>For </a:t>
            </a:r>
            <a:r>
              <a:rPr lang="tr-TR" err="1"/>
              <a:t>that</a:t>
            </a:r>
            <a:r>
              <a:rPr lang="tr-TR"/>
              <a:t> </a:t>
            </a:r>
            <a:r>
              <a:rPr lang="tr-TR" err="1"/>
              <a:t>reason</a:t>
            </a:r>
            <a:r>
              <a:rPr lang="tr-TR"/>
              <a:t>, </a:t>
            </a:r>
            <a:r>
              <a:rPr lang="tr-TR" err="1"/>
              <a:t>we</a:t>
            </a:r>
            <a:r>
              <a:rPr lang="tr-TR"/>
              <a:t> </a:t>
            </a:r>
            <a:r>
              <a:rPr lang="tr-TR" err="1"/>
              <a:t>decided</a:t>
            </a:r>
            <a:r>
              <a:rPr lang="tr-TR"/>
              <a:t> </a:t>
            </a:r>
            <a:r>
              <a:rPr lang="tr-TR" err="1"/>
              <a:t>to</a:t>
            </a:r>
            <a:r>
              <a:rPr lang="tr-TR"/>
              <a:t> </a:t>
            </a:r>
            <a:r>
              <a:rPr lang="tr-TR" err="1"/>
              <a:t>solve</a:t>
            </a:r>
            <a:r>
              <a:rPr lang="tr-TR"/>
              <a:t> </a:t>
            </a:r>
            <a:r>
              <a:rPr lang="tr-TR" err="1"/>
              <a:t>this</a:t>
            </a:r>
            <a:r>
              <a:rPr lang="tr-TR"/>
              <a:t> problem </a:t>
            </a:r>
            <a:r>
              <a:rPr lang="tr-TR" err="1"/>
              <a:t>by</a:t>
            </a:r>
            <a:r>
              <a:rPr lang="tr-TR"/>
              <a:t> </a:t>
            </a:r>
            <a:r>
              <a:rPr lang="tr-TR" err="1"/>
              <a:t>machine</a:t>
            </a:r>
            <a:r>
              <a:rPr lang="tr-TR"/>
              <a:t> </a:t>
            </a:r>
            <a:r>
              <a:rPr lang="tr-TR" err="1"/>
              <a:t>learning</a:t>
            </a:r>
            <a:r>
              <a:rPr lang="tr-TR"/>
              <a:t>.</a:t>
            </a:r>
          </a:p>
          <a:p>
            <a:endParaRPr lang="tr-TR"/>
          </a:p>
          <a:p>
            <a:endParaRPr lang="tr-TR"/>
          </a:p>
        </p:txBody>
      </p:sp>
      <p:pic>
        <p:nvPicPr>
          <p:cNvPr id="5" name="Resim 4" descr="metin, aksesuar, kılıf içeren bir resim&#10;&#10;Açıklama otomatik olarak oluşturuldu">
            <a:extLst>
              <a:ext uri="{FF2B5EF4-FFF2-40B4-BE49-F238E27FC236}">
                <a16:creationId xmlns:a16="http://schemas.microsoft.com/office/drawing/2014/main" id="{49446904-4C82-4F7A-9462-85BD8B133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811" y="3560429"/>
            <a:ext cx="4067098" cy="2711399"/>
          </a:xfrm>
          <a:prstGeom prst="rect">
            <a:avLst/>
          </a:prstGeom>
        </p:spPr>
      </p:pic>
    </p:spTree>
    <p:extLst>
      <p:ext uri="{BB962C8B-B14F-4D97-AF65-F5344CB8AC3E}">
        <p14:creationId xmlns:p14="http://schemas.microsoft.com/office/powerpoint/2010/main" val="19450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0632E-65E6-46A9-ACCD-D214E011DA53}"/>
              </a:ext>
            </a:extLst>
          </p:cNvPr>
          <p:cNvSpPr>
            <a:spLocks noGrp="1"/>
          </p:cNvSpPr>
          <p:nvPr>
            <p:ph type="title"/>
          </p:nvPr>
        </p:nvSpPr>
        <p:spPr>
          <a:xfrm>
            <a:off x="1173095" y="-36602"/>
            <a:ext cx="9692640" cy="1428929"/>
          </a:xfrm>
        </p:spPr>
        <p:txBody>
          <a:bodyPr/>
          <a:lstStyle/>
          <a:p>
            <a:r>
              <a:rPr lang="tr-TR"/>
              <a:t>REAL-TIME PLOTTING</a:t>
            </a:r>
          </a:p>
        </p:txBody>
      </p:sp>
      <p:sp>
        <p:nvSpPr>
          <p:cNvPr id="3" name="İçerik Yer Tutucusu 2">
            <a:extLst>
              <a:ext uri="{FF2B5EF4-FFF2-40B4-BE49-F238E27FC236}">
                <a16:creationId xmlns:a16="http://schemas.microsoft.com/office/drawing/2014/main" id="{83D5D851-80AB-4C5D-A1E7-CE638801C0BC}"/>
              </a:ext>
            </a:extLst>
          </p:cNvPr>
          <p:cNvSpPr>
            <a:spLocks noGrp="1"/>
          </p:cNvSpPr>
          <p:nvPr>
            <p:ph idx="1"/>
          </p:nvPr>
        </p:nvSpPr>
        <p:spPr>
          <a:xfrm>
            <a:off x="1173095" y="1562470"/>
            <a:ext cx="8595360" cy="4351337"/>
          </a:xfrm>
        </p:spPr>
        <p:txBody>
          <a:bodyPr/>
          <a:lstStyle/>
          <a:p>
            <a:r>
              <a:rPr lang="en-US"/>
              <a:t>In order to draw the Stress-Strain graph vividly, we will create a code that automatically maps the data on the sensor and transfers it to the system that will draw the graph</a:t>
            </a:r>
            <a:endParaRPr lang="tr-TR"/>
          </a:p>
          <a:p>
            <a:endParaRPr lang="tr-TR"/>
          </a:p>
        </p:txBody>
      </p:sp>
      <p:pic>
        <p:nvPicPr>
          <p:cNvPr id="5" name="Resim 4">
            <a:extLst>
              <a:ext uri="{FF2B5EF4-FFF2-40B4-BE49-F238E27FC236}">
                <a16:creationId xmlns:a16="http://schemas.microsoft.com/office/drawing/2014/main" id="{EB497564-AB2C-44E7-BFCB-26C29B2E4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059" y="2721564"/>
            <a:ext cx="5644137" cy="2878311"/>
          </a:xfrm>
          <a:prstGeom prst="rect">
            <a:avLst/>
          </a:prstGeom>
        </p:spPr>
      </p:pic>
    </p:spTree>
    <p:extLst>
      <p:ext uri="{BB962C8B-B14F-4D97-AF65-F5344CB8AC3E}">
        <p14:creationId xmlns:p14="http://schemas.microsoft.com/office/powerpoint/2010/main" val="259391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E881C1-4945-1BE9-021C-61DE89B1E100}"/>
              </a:ext>
            </a:extLst>
          </p:cNvPr>
          <p:cNvSpPr>
            <a:spLocks noGrp="1"/>
          </p:cNvSpPr>
          <p:nvPr>
            <p:ph type="title"/>
          </p:nvPr>
        </p:nvSpPr>
        <p:spPr/>
        <p:txBody>
          <a:bodyPr/>
          <a:lstStyle/>
          <a:p>
            <a:r>
              <a:rPr lang="tr-TR">
                <a:solidFill>
                  <a:schemeClr val="accent5">
                    <a:lumMod val="75000"/>
                  </a:schemeClr>
                </a:solidFill>
              </a:rPr>
              <a:t>DETAILS OF THE PROJECT </a:t>
            </a:r>
          </a:p>
        </p:txBody>
      </p:sp>
      <p:sp>
        <p:nvSpPr>
          <p:cNvPr id="3" name="İçerik Yer Tutucusu 2">
            <a:extLst>
              <a:ext uri="{FF2B5EF4-FFF2-40B4-BE49-F238E27FC236}">
                <a16:creationId xmlns:a16="http://schemas.microsoft.com/office/drawing/2014/main" id="{EC10B29D-94F3-4B38-B832-278357EF47DC}"/>
              </a:ext>
            </a:extLst>
          </p:cNvPr>
          <p:cNvSpPr>
            <a:spLocks noGrp="1"/>
          </p:cNvSpPr>
          <p:nvPr>
            <p:ph idx="1"/>
          </p:nvPr>
        </p:nvSpPr>
        <p:spPr/>
        <p:txBody>
          <a:bodyPr vert="horz" lIns="91440" tIns="45720" rIns="91440" bIns="45720" rtlCol="0" anchor="t">
            <a:normAutofit/>
          </a:bodyPr>
          <a:lstStyle/>
          <a:p>
            <a:r>
              <a:rPr lang="tr-TR" u="sng">
                <a:solidFill>
                  <a:srgbClr val="0070C0"/>
                </a:solidFill>
              </a:rPr>
              <a:t>Main Problem:</a:t>
            </a:r>
            <a:r>
              <a:rPr lang="tr-TR"/>
              <a:t>  </a:t>
            </a:r>
            <a:r>
              <a:rPr lang="tr-TR" err="1">
                <a:ea typeface="+mn-lt"/>
                <a:cs typeface="+mn-lt"/>
              </a:rPr>
              <a:t>The</a:t>
            </a:r>
            <a:r>
              <a:rPr lang="tr-TR">
                <a:ea typeface="+mn-lt"/>
                <a:cs typeface="+mn-lt"/>
              </a:rPr>
              <a:t> </a:t>
            </a:r>
            <a:r>
              <a:rPr lang="tr-TR" err="1">
                <a:ea typeface="+mn-lt"/>
                <a:cs typeface="+mn-lt"/>
              </a:rPr>
              <a:t>aim</a:t>
            </a:r>
            <a:r>
              <a:rPr lang="tr-TR">
                <a:ea typeface="+mn-lt"/>
                <a:cs typeface="+mn-lt"/>
              </a:rPr>
              <a:t> of </a:t>
            </a:r>
            <a:r>
              <a:rPr lang="tr-TR" err="1">
                <a:ea typeface="+mn-lt"/>
                <a:cs typeface="+mn-lt"/>
              </a:rPr>
              <a:t>this</a:t>
            </a:r>
            <a:r>
              <a:rPr lang="tr-TR">
                <a:ea typeface="+mn-lt"/>
                <a:cs typeface="+mn-lt"/>
              </a:rPr>
              <a:t> </a:t>
            </a:r>
            <a:r>
              <a:rPr lang="tr-TR" err="1">
                <a:ea typeface="+mn-lt"/>
                <a:cs typeface="+mn-lt"/>
              </a:rPr>
              <a:t>project</a:t>
            </a:r>
            <a:r>
              <a:rPr lang="tr-TR">
                <a:ea typeface="+mn-lt"/>
                <a:cs typeface="+mn-lt"/>
              </a:rPr>
              <a:t> is </a:t>
            </a:r>
            <a:r>
              <a:rPr lang="tr-TR" err="1">
                <a:ea typeface="+mn-lt"/>
                <a:cs typeface="+mn-lt"/>
              </a:rPr>
              <a:t>to</a:t>
            </a:r>
            <a:r>
              <a:rPr lang="tr-TR">
                <a:ea typeface="+mn-lt"/>
                <a:cs typeface="+mn-lt"/>
              </a:rPr>
              <a:t> </a:t>
            </a:r>
            <a:r>
              <a:rPr lang="tr-TR" err="1">
                <a:ea typeface="+mn-lt"/>
                <a:cs typeface="+mn-lt"/>
              </a:rPr>
              <a:t>perform</a:t>
            </a:r>
            <a:r>
              <a:rPr lang="tr-TR">
                <a:ea typeface="+mn-lt"/>
                <a:cs typeface="+mn-lt"/>
              </a:rPr>
              <a:t> tensile </a:t>
            </a:r>
            <a:r>
              <a:rPr lang="tr-TR" err="1">
                <a:ea typeface="+mn-lt"/>
                <a:cs typeface="+mn-lt"/>
              </a:rPr>
              <a:t>testing</a:t>
            </a:r>
            <a:r>
              <a:rPr lang="tr-TR">
                <a:ea typeface="+mn-lt"/>
                <a:cs typeface="+mn-lt"/>
              </a:rPr>
              <a:t> </a:t>
            </a:r>
            <a:r>
              <a:rPr lang="tr-TR" err="1">
                <a:ea typeface="+mn-lt"/>
                <a:cs typeface="+mn-lt"/>
              </a:rPr>
              <a:t>by</a:t>
            </a:r>
            <a:r>
              <a:rPr lang="tr-TR">
                <a:ea typeface="+mn-lt"/>
                <a:cs typeface="+mn-lt"/>
              </a:rPr>
              <a:t> </a:t>
            </a:r>
            <a:r>
              <a:rPr lang="tr-TR" err="1">
                <a:ea typeface="+mn-lt"/>
                <a:cs typeface="+mn-lt"/>
              </a:rPr>
              <a:t>using</a:t>
            </a:r>
            <a:r>
              <a:rPr lang="tr-TR">
                <a:ea typeface="+mn-lt"/>
                <a:cs typeface="+mn-lt"/>
              </a:rPr>
              <a:t> pasta. </a:t>
            </a:r>
            <a:r>
              <a:rPr lang="tr-TR" err="1">
                <a:ea typeface="+mn-lt"/>
                <a:cs typeface="+mn-lt"/>
              </a:rPr>
              <a:t>In</a:t>
            </a:r>
            <a:r>
              <a:rPr lang="tr-TR">
                <a:ea typeface="+mn-lt"/>
                <a:cs typeface="+mn-lt"/>
              </a:rPr>
              <a:t> </a:t>
            </a:r>
            <a:r>
              <a:rPr lang="tr-TR" err="1">
                <a:ea typeface="+mn-lt"/>
                <a:cs typeface="+mn-lt"/>
              </a:rPr>
              <a:t>this</a:t>
            </a:r>
            <a:r>
              <a:rPr lang="tr-TR">
                <a:ea typeface="+mn-lt"/>
                <a:cs typeface="+mn-lt"/>
              </a:rPr>
              <a:t> </a:t>
            </a:r>
            <a:r>
              <a:rPr lang="tr-TR" err="1">
                <a:ea typeface="+mn-lt"/>
                <a:cs typeface="+mn-lt"/>
              </a:rPr>
              <a:t>way</a:t>
            </a:r>
            <a:r>
              <a:rPr lang="tr-TR">
                <a:ea typeface="+mn-lt"/>
                <a:cs typeface="+mn-lt"/>
              </a:rPr>
              <a:t>, </a:t>
            </a:r>
            <a:r>
              <a:rPr lang="tr-TR" err="1">
                <a:ea typeface="+mn-lt"/>
                <a:cs typeface="+mn-lt"/>
              </a:rPr>
              <a:t>the</a:t>
            </a:r>
            <a:r>
              <a:rPr lang="tr-TR">
                <a:ea typeface="+mn-lt"/>
                <a:cs typeface="+mn-lt"/>
              </a:rPr>
              <a:t> tensile </a:t>
            </a:r>
            <a:r>
              <a:rPr lang="tr-TR" err="1">
                <a:ea typeface="+mn-lt"/>
                <a:cs typeface="+mn-lt"/>
              </a:rPr>
              <a:t>and</a:t>
            </a:r>
            <a:r>
              <a:rPr lang="tr-TR">
                <a:ea typeface="+mn-lt"/>
                <a:cs typeface="+mn-lt"/>
              </a:rPr>
              <a:t> </a:t>
            </a:r>
            <a:r>
              <a:rPr lang="tr-TR" err="1">
                <a:ea typeface="+mn-lt"/>
                <a:cs typeface="+mn-lt"/>
              </a:rPr>
              <a:t>strain</a:t>
            </a:r>
            <a:r>
              <a:rPr lang="tr-TR">
                <a:ea typeface="+mn-lt"/>
                <a:cs typeface="+mn-lt"/>
              </a:rPr>
              <a:t> </a:t>
            </a:r>
            <a:r>
              <a:rPr lang="tr-TR" err="1">
                <a:ea typeface="+mn-lt"/>
                <a:cs typeface="+mn-lt"/>
              </a:rPr>
              <a:t>properties</a:t>
            </a:r>
            <a:r>
              <a:rPr lang="tr-TR">
                <a:ea typeface="+mn-lt"/>
                <a:cs typeface="+mn-lt"/>
              </a:rPr>
              <a:t> of </a:t>
            </a:r>
            <a:r>
              <a:rPr lang="tr-TR" err="1">
                <a:ea typeface="+mn-lt"/>
                <a:cs typeface="+mn-lt"/>
              </a:rPr>
              <a:t>the</a:t>
            </a:r>
            <a:r>
              <a:rPr lang="tr-TR">
                <a:ea typeface="+mn-lt"/>
                <a:cs typeface="+mn-lt"/>
              </a:rPr>
              <a:t> </a:t>
            </a:r>
            <a:r>
              <a:rPr lang="tr-TR" err="1">
                <a:ea typeface="+mn-lt"/>
                <a:cs typeface="+mn-lt"/>
              </a:rPr>
              <a:t>materials</a:t>
            </a:r>
            <a:r>
              <a:rPr lang="tr-TR">
                <a:ea typeface="+mn-lt"/>
                <a:cs typeface="+mn-lt"/>
              </a:rPr>
              <a:t> </a:t>
            </a:r>
            <a:r>
              <a:rPr lang="tr-TR" err="1">
                <a:ea typeface="+mn-lt"/>
                <a:cs typeface="+mn-lt"/>
              </a:rPr>
              <a:t>will</a:t>
            </a:r>
            <a:r>
              <a:rPr lang="tr-TR">
                <a:ea typeface="+mn-lt"/>
                <a:cs typeface="+mn-lt"/>
              </a:rPr>
              <a:t> be </a:t>
            </a:r>
            <a:r>
              <a:rPr lang="tr-TR" err="1">
                <a:ea typeface="+mn-lt"/>
                <a:cs typeface="+mn-lt"/>
              </a:rPr>
              <a:t>physically</a:t>
            </a:r>
            <a:r>
              <a:rPr lang="tr-TR">
                <a:ea typeface="+mn-lt"/>
                <a:cs typeface="+mn-lt"/>
              </a:rPr>
              <a:t> </a:t>
            </a:r>
            <a:r>
              <a:rPr lang="tr-TR" err="1">
                <a:ea typeface="+mn-lt"/>
                <a:cs typeface="+mn-lt"/>
              </a:rPr>
              <a:t>observed</a:t>
            </a:r>
            <a:r>
              <a:rPr lang="tr-TR">
                <a:ea typeface="+mn-lt"/>
                <a:cs typeface="+mn-lt"/>
              </a:rPr>
              <a:t>.</a:t>
            </a:r>
          </a:p>
          <a:p>
            <a:endParaRPr lang="tr-TR">
              <a:ea typeface="+mn-lt"/>
              <a:cs typeface="+mn-lt"/>
            </a:endParaRPr>
          </a:p>
          <a:p>
            <a:r>
              <a:rPr lang="tr-TR" err="1">
                <a:solidFill>
                  <a:srgbClr val="0D4B77"/>
                </a:solidFill>
                <a:ea typeface="+mn-lt"/>
                <a:cs typeface="+mn-lt"/>
              </a:rPr>
              <a:t>Method</a:t>
            </a:r>
            <a:r>
              <a:rPr lang="tr-TR">
                <a:solidFill>
                  <a:srgbClr val="0D4B77"/>
                </a:solidFill>
                <a:ea typeface="+mn-lt"/>
                <a:cs typeface="+mn-lt"/>
              </a:rPr>
              <a:t>: </a:t>
            </a:r>
            <a:r>
              <a:rPr lang="tr-TR" err="1">
                <a:ea typeface="+mn-lt"/>
                <a:cs typeface="+mn-lt"/>
              </a:rPr>
              <a:t>In</a:t>
            </a:r>
            <a:r>
              <a:rPr lang="tr-TR">
                <a:ea typeface="+mn-lt"/>
                <a:cs typeface="+mn-lt"/>
              </a:rPr>
              <a:t> </a:t>
            </a:r>
            <a:r>
              <a:rPr lang="tr-TR" err="1">
                <a:ea typeface="+mn-lt"/>
                <a:cs typeface="+mn-lt"/>
              </a:rPr>
              <a:t>the</a:t>
            </a:r>
            <a:r>
              <a:rPr lang="tr-TR">
                <a:ea typeface="+mn-lt"/>
                <a:cs typeface="+mn-lt"/>
              </a:rPr>
              <a:t> </a:t>
            </a:r>
            <a:r>
              <a:rPr lang="tr-TR" err="1">
                <a:ea typeface="+mn-lt"/>
                <a:cs typeface="+mn-lt"/>
              </a:rPr>
              <a:t>project</a:t>
            </a:r>
            <a:r>
              <a:rPr lang="tr-TR">
                <a:ea typeface="+mn-lt"/>
                <a:cs typeface="+mn-lt"/>
              </a:rPr>
              <a:t>, a </a:t>
            </a:r>
            <a:r>
              <a:rPr lang="tr-TR" err="1">
                <a:ea typeface="+mn-lt"/>
                <a:cs typeface="+mn-lt"/>
              </a:rPr>
              <a:t>stress</a:t>
            </a:r>
            <a:r>
              <a:rPr lang="tr-TR">
                <a:ea typeface="+mn-lt"/>
                <a:cs typeface="+mn-lt"/>
              </a:rPr>
              <a:t> </a:t>
            </a:r>
            <a:r>
              <a:rPr lang="tr-TR" err="1">
                <a:ea typeface="+mn-lt"/>
                <a:cs typeface="+mn-lt"/>
              </a:rPr>
              <a:t>will</a:t>
            </a:r>
            <a:r>
              <a:rPr lang="tr-TR">
                <a:ea typeface="+mn-lt"/>
                <a:cs typeface="+mn-lt"/>
              </a:rPr>
              <a:t> be </a:t>
            </a:r>
            <a:r>
              <a:rPr lang="tr-TR" err="1">
                <a:ea typeface="+mn-lt"/>
                <a:cs typeface="+mn-lt"/>
              </a:rPr>
              <a:t>created</a:t>
            </a:r>
            <a:r>
              <a:rPr lang="tr-TR">
                <a:ea typeface="+mn-lt"/>
                <a:cs typeface="+mn-lt"/>
              </a:rPr>
              <a:t> in </a:t>
            </a:r>
            <a:r>
              <a:rPr lang="tr-TR" err="1">
                <a:ea typeface="+mn-lt"/>
                <a:cs typeface="+mn-lt"/>
              </a:rPr>
              <a:t>direct</a:t>
            </a:r>
            <a:r>
              <a:rPr lang="tr-TR">
                <a:ea typeface="+mn-lt"/>
                <a:cs typeface="+mn-lt"/>
              </a:rPr>
              <a:t> </a:t>
            </a:r>
            <a:r>
              <a:rPr lang="tr-TR" err="1">
                <a:ea typeface="+mn-lt"/>
                <a:cs typeface="+mn-lt"/>
              </a:rPr>
              <a:t>proportion</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force</a:t>
            </a:r>
            <a:r>
              <a:rPr lang="tr-TR">
                <a:ea typeface="+mn-lt"/>
                <a:cs typeface="+mn-lt"/>
              </a:rPr>
              <a:t> </a:t>
            </a:r>
            <a:r>
              <a:rPr lang="tr-TR" err="1">
                <a:ea typeface="+mn-lt"/>
                <a:cs typeface="+mn-lt"/>
              </a:rPr>
              <a:t>applied</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pasta. </a:t>
            </a:r>
            <a:r>
              <a:rPr lang="tr-TR" err="1">
                <a:ea typeface="+mn-lt"/>
                <a:cs typeface="+mn-lt"/>
              </a:rPr>
              <a:t>The</a:t>
            </a:r>
            <a:r>
              <a:rPr lang="tr-TR">
                <a:ea typeface="+mn-lt"/>
                <a:cs typeface="+mn-lt"/>
              </a:rPr>
              <a:t> </a:t>
            </a:r>
            <a:r>
              <a:rPr lang="tr-TR" err="1">
                <a:ea typeface="+mn-lt"/>
                <a:cs typeface="+mn-lt"/>
              </a:rPr>
              <a:t>resulting</a:t>
            </a:r>
            <a:r>
              <a:rPr lang="tr-TR">
                <a:ea typeface="+mn-lt"/>
                <a:cs typeface="+mn-lt"/>
              </a:rPr>
              <a:t> </a:t>
            </a:r>
            <a:r>
              <a:rPr lang="tr-TR" err="1">
                <a:ea typeface="+mn-lt"/>
                <a:cs typeface="+mn-lt"/>
              </a:rPr>
              <a:t>stress</a:t>
            </a:r>
            <a:r>
              <a:rPr lang="tr-TR">
                <a:ea typeface="+mn-lt"/>
                <a:cs typeface="+mn-lt"/>
              </a:rPr>
              <a:t> </a:t>
            </a:r>
            <a:r>
              <a:rPr lang="tr-TR" err="1">
                <a:ea typeface="+mn-lt"/>
                <a:cs typeface="+mn-lt"/>
              </a:rPr>
              <a:t>and</a:t>
            </a:r>
            <a:r>
              <a:rPr lang="tr-TR">
                <a:ea typeface="+mn-lt"/>
                <a:cs typeface="+mn-lt"/>
              </a:rPr>
              <a:t> </a:t>
            </a:r>
            <a:r>
              <a:rPr lang="tr-TR" err="1">
                <a:ea typeface="+mn-lt"/>
                <a:cs typeface="+mn-lt"/>
              </a:rPr>
              <a:t>strain</a:t>
            </a:r>
            <a:r>
              <a:rPr lang="tr-TR">
                <a:ea typeface="+mn-lt"/>
                <a:cs typeface="+mn-lt"/>
              </a:rPr>
              <a:t> </a:t>
            </a:r>
            <a:r>
              <a:rPr lang="tr-TR" err="1">
                <a:ea typeface="+mn-lt"/>
                <a:cs typeface="+mn-lt"/>
              </a:rPr>
              <a:t>will</a:t>
            </a:r>
            <a:r>
              <a:rPr lang="tr-TR">
                <a:ea typeface="+mn-lt"/>
                <a:cs typeface="+mn-lt"/>
              </a:rPr>
              <a:t> be </a:t>
            </a:r>
            <a:r>
              <a:rPr lang="tr-TR" err="1">
                <a:ea typeface="+mn-lt"/>
                <a:cs typeface="+mn-lt"/>
              </a:rPr>
              <a:t>calculated</a:t>
            </a:r>
            <a:r>
              <a:rPr lang="tr-TR">
                <a:ea typeface="+mn-lt"/>
                <a:cs typeface="+mn-lt"/>
              </a:rPr>
              <a:t> </a:t>
            </a:r>
            <a:r>
              <a:rPr lang="tr-TR" err="1">
                <a:ea typeface="+mn-lt"/>
                <a:cs typeface="+mn-lt"/>
              </a:rPr>
              <a:t>thanks</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force</a:t>
            </a:r>
            <a:r>
              <a:rPr lang="tr-TR">
                <a:ea typeface="+mn-lt"/>
                <a:cs typeface="+mn-lt"/>
              </a:rPr>
              <a:t> </a:t>
            </a:r>
            <a:r>
              <a:rPr lang="tr-TR" err="1">
                <a:ea typeface="+mn-lt"/>
                <a:cs typeface="+mn-lt"/>
              </a:rPr>
              <a:t>detected</a:t>
            </a:r>
            <a:r>
              <a:rPr lang="tr-TR">
                <a:ea typeface="+mn-lt"/>
                <a:cs typeface="+mn-lt"/>
              </a:rPr>
              <a:t> </a:t>
            </a:r>
            <a:r>
              <a:rPr lang="tr-TR" err="1">
                <a:ea typeface="+mn-lt"/>
                <a:cs typeface="+mn-lt"/>
              </a:rPr>
              <a:t>by</a:t>
            </a:r>
            <a:r>
              <a:rPr lang="tr-TR">
                <a:ea typeface="+mn-lt"/>
                <a:cs typeface="+mn-lt"/>
              </a:rPr>
              <a:t> </a:t>
            </a:r>
            <a:r>
              <a:rPr lang="tr-TR" err="1">
                <a:ea typeface="+mn-lt"/>
                <a:cs typeface="+mn-lt"/>
              </a:rPr>
              <a:t>the</a:t>
            </a:r>
            <a:r>
              <a:rPr lang="tr-TR">
                <a:ea typeface="+mn-lt"/>
                <a:cs typeface="+mn-lt"/>
              </a:rPr>
              <a:t> sensor. </a:t>
            </a:r>
            <a:r>
              <a:rPr lang="tr-TR" err="1">
                <a:ea typeface="+mn-lt"/>
                <a:cs typeface="+mn-lt"/>
              </a:rPr>
              <a:t>With</a:t>
            </a:r>
            <a:r>
              <a:rPr lang="tr-TR">
                <a:ea typeface="+mn-lt"/>
                <a:cs typeface="+mn-lt"/>
              </a:rPr>
              <a:t> </a:t>
            </a:r>
            <a:r>
              <a:rPr lang="tr-TR" err="1">
                <a:ea typeface="+mn-lt"/>
                <a:cs typeface="+mn-lt"/>
              </a:rPr>
              <a:t>the</a:t>
            </a:r>
            <a:r>
              <a:rPr lang="tr-TR">
                <a:ea typeface="+mn-lt"/>
                <a:cs typeface="+mn-lt"/>
              </a:rPr>
              <a:t> data </a:t>
            </a:r>
            <a:r>
              <a:rPr lang="tr-TR" err="1">
                <a:ea typeface="+mn-lt"/>
                <a:cs typeface="+mn-lt"/>
              </a:rPr>
              <a:t>obtained</a:t>
            </a:r>
            <a:r>
              <a:rPr lang="tr-TR">
                <a:ea typeface="+mn-lt"/>
                <a:cs typeface="+mn-lt"/>
              </a:rPr>
              <a:t>, a </a:t>
            </a:r>
            <a:r>
              <a:rPr lang="tr-TR" err="1">
                <a:ea typeface="+mn-lt"/>
                <a:cs typeface="+mn-lt"/>
              </a:rPr>
              <a:t>real</a:t>
            </a:r>
            <a:r>
              <a:rPr lang="tr-TR">
                <a:ea typeface="+mn-lt"/>
                <a:cs typeface="+mn-lt"/>
              </a:rPr>
              <a:t>-time </a:t>
            </a:r>
            <a:r>
              <a:rPr lang="tr-TR" err="1">
                <a:ea typeface="+mn-lt"/>
                <a:cs typeface="+mn-lt"/>
              </a:rPr>
              <a:t>graph</a:t>
            </a:r>
            <a:r>
              <a:rPr lang="tr-TR">
                <a:ea typeface="+mn-lt"/>
                <a:cs typeface="+mn-lt"/>
              </a:rPr>
              <a:t> </a:t>
            </a:r>
            <a:r>
              <a:rPr lang="tr-TR" err="1">
                <a:ea typeface="+mn-lt"/>
                <a:cs typeface="+mn-lt"/>
              </a:rPr>
              <a:t>will</a:t>
            </a:r>
            <a:r>
              <a:rPr lang="tr-TR">
                <a:ea typeface="+mn-lt"/>
                <a:cs typeface="+mn-lt"/>
              </a:rPr>
              <a:t> be </a:t>
            </a:r>
            <a:r>
              <a:rPr lang="tr-TR" err="1">
                <a:ea typeface="+mn-lt"/>
                <a:cs typeface="+mn-lt"/>
              </a:rPr>
              <a:t>created</a:t>
            </a:r>
            <a:r>
              <a:rPr lang="tr-TR">
                <a:ea typeface="+mn-lt"/>
                <a:cs typeface="+mn-lt"/>
              </a:rPr>
              <a:t>.</a:t>
            </a:r>
          </a:p>
        </p:txBody>
      </p:sp>
    </p:spTree>
    <p:extLst>
      <p:ext uri="{BB962C8B-B14F-4D97-AF65-F5344CB8AC3E}">
        <p14:creationId xmlns:p14="http://schemas.microsoft.com/office/powerpoint/2010/main" val="377810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A9A8F191-6B22-44DE-9153-B2C6C14AA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0">
            <a:extLst>
              <a:ext uri="{FF2B5EF4-FFF2-40B4-BE49-F238E27FC236}">
                <a16:creationId xmlns:a16="http://schemas.microsoft.com/office/drawing/2014/main" id="{FD480185-D231-4D78-A317-CAA833278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2">
            <a:extLst>
              <a:ext uri="{FF2B5EF4-FFF2-40B4-BE49-F238E27FC236}">
                <a16:creationId xmlns:a16="http://schemas.microsoft.com/office/drawing/2014/main" id="{9080FAFA-A70A-46F8-89A3-BE3830F22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Electronics protoboard">
            <a:extLst>
              <a:ext uri="{FF2B5EF4-FFF2-40B4-BE49-F238E27FC236}">
                <a16:creationId xmlns:a16="http://schemas.microsoft.com/office/drawing/2014/main" id="{24E48A3D-FFE4-47A8-07DC-21627670A533}"/>
              </a:ext>
            </a:extLst>
          </p:cNvPr>
          <p:cNvPicPr>
            <a:picLocks noChangeAspect="1"/>
          </p:cNvPicPr>
          <p:nvPr/>
        </p:nvPicPr>
        <p:blipFill rotWithShape="1">
          <a:blip r:embed="rId2">
            <a:alphaModFix amt="40000"/>
          </a:blip>
          <a:srcRect t="15730"/>
          <a:stretch/>
        </p:blipFill>
        <p:spPr>
          <a:xfrm>
            <a:off x="15240" y="-2"/>
            <a:ext cx="12192000" cy="6858000"/>
          </a:xfrm>
          <a:prstGeom prst="rect">
            <a:avLst/>
          </a:prstGeom>
        </p:spPr>
      </p:pic>
      <p:sp>
        <p:nvSpPr>
          <p:cNvPr id="2" name="Başlık 1">
            <a:extLst>
              <a:ext uri="{FF2B5EF4-FFF2-40B4-BE49-F238E27FC236}">
                <a16:creationId xmlns:a16="http://schemas.microsoft.com/office/drawing/2014/main" id="{707EB01B-A862-4A7A-A624-D8D8C65456BC}"/>
              </a:ext>
            </a:extLst>
          </p:cNvPr>
          <p:cNvSpPr>
            <a:spLocks noGrp="1"/>
          </p:cNvSpPr>
          <p:nvPr>
            <p:ph type="title"/>
          </p:nvPr>
        </p:nvSpPr>
        <p:spPr>
          <a:xfrm>
            <a:off x="1261872" y="758952"/>
            <a:ext cx="9418320" cy="4041648"/>
          </a:xfrm>
        </p:spPr>
        <p:txBody>
          <a:bodyPr vert="horz" lIns="91440" tIns="27432" rIns="91440" bIns="45720" rtlCol="0" anchor="b">
            <a:normAutofit/>
          </a:bodyPr>
          <a:lstStyle/>
          <a:p>
            <a:pPr>
              <a:lnSpc>
                <a:spcPct val="85000"/>
              </a:lnSpc>
            </a:pPr>
            <a:r>
              <a:rPr lang="en-US" sz="7200" b="0">
                <a:solidFill>
                  <a:schemeClr val="tx1"/>
                </a:solidFill>
              </a:rPr>
              <a:t>ELECTRICAL PART OF THE PROJECT</a:t>
            </a:r>
          </a:p>
        </p:txBody>
      </p:sp>
      <p:sp>
        <p:nvSpPr>
          <p:cNvPr id="21" name="Rectangle 14">
            <a:extLst>
              <a:ext uri="{FF2B5EF4-FFF2-40B4-BE49-F238E27FC236}">
                <a16:creationId xmlns:a16="http://schemas.microsoft.com/office/drawing/2014/main" id="{75913671-2169-48A2-A286-D9DBE3CA4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67052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48090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B06672-1A60-406F-A61F-4563851CE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519684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5764B2F-0EBE-4602-9974-E430C0E2838B}"/>
              </a:ext>
            </a:extLst>
          </p:cNvPr>
          <p:cNvSpPr>
            <a:spLocks noGrp="1"/>
          </p:cNvSpPr>
          <p:nvPr>
            <p:ph type="title"/>
          </p:nvPr>
        </p:nvSpPr>
        <p:spPr>
          <a:xfrm>
            <a:off x="6485993" y="643465"/>
            <a:ext cx="4419074" cy="5560272"/>
          </a:xfrm>
        </p:spPr>
        <p:txBody>
          <a:bodyPr anchor="ctr">
            <a:normAutofit/>
          </a:bodyPr>
          <a:lstStyle/>
          <a:p>
            <a:r>
              <a:rPr lang="tr-TR" err="1"/>
              <a:t>Stepper</a:t>
            </a:r>
            <a:r>
              <a:rPr lang="tr-TR"/>
              <a:t> Motor</a:t>
            </a:r>
            <a:endParaRPr lang="en-US"/>
          </a:p>
        </p:txBody>
      </p:sp>
      <p:pic>
        <p:nvPicPr>
          <p:cNvPr id="7" name="İçerik Yer Tutucusu 6">
            <a:extLst>
              <a:ext uri="{FF2B5EF4-FFF2-40B4-BE49-F238E27FC236}">
                <a16:creationId xmlns:a16="http://schemas.microsoft.com/office/drawing/2014/main" id="{341FA9F7-DFFE-4C35-88D4-435FE3DBBC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303" y="2874658"/>
            <a:ext cx="4010025" cy="1567449"/>
          </a:xfrm>
          <a:prstGeom prst="rect">
            <a:avLst/>
          </a:prstGeom>
        </p:spPr>
      </p:pic>
      <p:sp>
        <p:nvSpPr>
          <p:cNvPr id="3" name="TextBox 2">
            <a:extLst>
              <a:ext uri="{FF2B5EF4-FFF2-40B4-BE49-F238E27FC236}">
                <a16:creationId xmlns:a16="http://schemas.microsoft.com/office/drawing/2014/main" id="{D7ECDB2F-8308-4004-9EC7-D635241BB683}"/>
              </a:ext>
            </a:extLst>
          </p:cNvPr>
          <p:cNvSpPr txBox="1"/>
          <p:nvPr/>
        </p:nvSpPr>
        <p:spPr>
          <a:xfrm>
            <a:off x="1799303" y="491613"/>
            <a:ext cx="3887650" cy="2308324"/>
          </a:xfrm>
          <a:prstGeom prst="rect">
            <a:avLst/>
          </a:prstGeom>
          <a:noFill/>
        </p:spPr>
        <p:txBody>
          <a:bodyPr wrap="square" rtlCol="0">
            <a:spAutoFit/>
          </a:bodyPr>
          <a:lstStyle/>
          <a:p>
            <a:r>
              <a:rPr lang="tr-TR" dirty="0"/>
              <a:t>T</a:t>
            </a:r>
            <a:r>
              <a:rPr lang="en-US" dirty="0"/>
              <a:t>he stepper motor, which has a 200-step structure, must take 200 steps to turn 360 degrees, that is, a full revolution. 360/200=1.8 degrees. In other words, with each step, the motor makes a 1.8-degree angle and completes 360 degrees in a full turn. </a:t>
            </a:r>
          </a:p>
        </p:txBody>
      </p:sp>
    </p:spTree>
    <p:extLst>
      <p:ext uri="{BB962C8B-B14F-4D97-AF65-F5344CB8AC3E}">
        <p14:creationId xmlns:p14="http://schemas.microsoft.com/office/powerpoint/2010/main" val="295911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CBA8-A30A-4172-B8D1-872E6E51957F}"/>
              </a:ext>
            </a:extLst>
          </p:cNvPr>
          <p:cNvSpPr>
            <a:spLocks noGrp="1"/>
          </p:cNvSpPr>
          <p:nvPr>
            <p:ph type="title"/>
          </p:nvPr>
        </p:nvSpPr>
        <p:spPr>
          <a:xfrm>
            <a:off x="6420464" y="365760"/>
            <a:ext cx="4534047" cy="1325562"/>
          </a:xfrm>
        </p:spPr>
        <p:txBody>
          <a:bodyPr>
            <a:normAutofit/>
          </a:bodyPr>
          <a:lstStyle/>
          <a:p>
            <a:r>
              <a:rPr lang="en-US" dirty="0"/>
              <a:t>Connecting With Arduino</a:t>
            </a:r>
          </a:p>
        </p:txBody>
      </p:sp>
      <p:pic>
        <p:nvPicPr>
          <p:cNvPr id="7" name="Resim 3">
            <a:extLst>
              <a:ext uri="{FF2B5EF4-FFF2-40B4-BE49-F238E27FC236}">
                <a16:creationId xmlns:a16="http://schemas.microsoft.com/office/drawing/2014/main" id="{F01DEEAE-FB85-4B18-BBD1-5E1143E9B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02" y="1777181"/>
            <a:ext cx="6082073" cy="3177883"/>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sp>
        <p:nvSpPr>
          <p:cNvPr id="16" name="Content Placeholder 15">
            <a:extLst>
              <a:ext uri="{FF2B5EF4-FFF2-40B4-BE49-F238E27FC236}">
                <a16:creationId xmlns:a16="http://schemas.microsoft.com/office/drawing/2014/main" id="{FDFC0419-662D-EABD-47D4-0425CB3B17B6}"/>
              </a:ext>
            </a:extLst>
          </p:cNvPr>
          <p:cNvSpPr>
            <a:spLocks noGrp="1"/>
          </p:cNvSpPr>
          <p:nvPr>
            <p:ph idx="1"/>
          </p:nvPr>
        </p:nvSpPr>
        <p:spPr>
          <a:xfrm>
            <a:off x="6420463" y="1828800"/>
            <a:ext cx="4572002" cy="4351337"/>
          </a:xfrm>
        </p:spPr>
        <p:txBody>
          <a:bodyPr>
            <a:normAutofit/>
          </a:bodyPr>
          <a:lstStyle/>
          <a:p>
            <a:pPr marL="0" marR="0">
              <a:lnSpc>
                <a:spcPct val="107000"/>
              </a:lnSpc>
              <a:spcBef>
                <a:spcPts val="0"/>
              </a:spcBef>
              <a:spcAft>
                <a:spcPts val="800"/>
              </a:spcAft>
            </a:pPr>
            <a:r>
              <a:rPr lang="en-US" sz="1800" b="1" dirty="0">
                <a:effectLst/>
                <a:latin typeface="+mj-lt"/>
                <a:ea typeface="Calibri" panose="020F0502020204030204" pitchFamily="34" charset="0"/>
                <a:cs typeface="Times New Roman" panose="02020603050405020304" pitchFamily="18" charset="0"/>
              </a:rPr>
              <a:t>It is a pretty simple to set a stepper motor by using </a:t>
            </a:r>
            <a:r>
              <a:rPr lang="en-US" sz="1800" b="1" dirty="0" err="1">
                <a:effectLst/>
                <a:latin typeface="+mj-lt"/>
                <a:ea typeface="Calibri" panose="020F0502020204030204" pitchFamily="34" charset="0"/>
                <a:cs typeface="Times New Roman" panose="02020603050405020304" pitchFamily="18" charset="0"/>
              </a:rPr>
              <a:t>arduino</a:t>
            </a:r>
            <a:r>
              <a:rPr lang="en-US" sz="1800" b="1" dirty="0">
                <a:effectLst/>
                <a:latin typeface="+mj-lt"/>
                <a:ea typeface="Calibri" panose="020F0502020204030204" pitchFamily="34" charset="0"/>
                <a:cs typeface="Times New Roman" panose="02020603050405020304" pitchFamily="18" charset="0"/>
              </a:rPr>
              <a:t>. We need; </a:t>
            </a: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mj-lt"/>
                <a:ea typeface="Calibri" panose="020F0502020204030204" pitchFamily="34" charset="0"/>
                <a:cs typeface="Times New Roman" panose="02020603050405020304" pitchFamily="18" charset="0"/>
              </a:rPr>
              <a:t>1x Arduino  </a:t>
            </a: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mj-lt"/>
                <a:ea typeface="Calibri" panose="020F0502020204030204" pitchFamily="34" charset="0"/>
                <a:cs typeface="Times New Roman" panose="02020603050405020304" pitchFamily="18" charset="0"/>
              </a:rPr>
              <a:t>1x Stepper Motor </a:t>
            </a:r>
          </a:p>
          <a:p>
            <a:pPr marL="342900" marR="0" lvl="0" indent="-342900">
              <a:lnSpc>
                <a:spcPct val="107000"/>
              </a:lnSpc>
              <a:spcBef>
                <a:spcPts val="0"/>
              </a:spcBef>
              <a:spcAft>
                <a:spcPts val="0"/>
              </a:spcAft>
              <a:buFont typeface="Wingdings" panose="05000000000000000000" pitchFamily="2" charset="2"/>
              <a:buChar char=""/>
            </a:pPr>
            <a:r>
              <a:rPr lang="en-US" sz="1800" dirty="0">
                <a:latin typeface="+mj-lt"/>
                <a:ea typeface="Calibri" panose="020F0502020204030204" pitchFamily="34" charset="0"/>
                <a:cs typeface="Times New Roman" panose="02020603050405020304" pitchFamily="18" charset="0"/>
              </a:rPr>
              <a:t>1x </a:t>
            </a:r>
            <a:r>
              <a:rPr lang="en-US" sz="1800" dirty="0">
                <a:effectLst/>
                <a:latin typeface="+mj-lt"/>
                <a:ea typeface="Calibri" panose="020F0502020204030204" pitchFamily="34" charset="0"/>
                <a:cs typeface="Times New Roman" panose="02020603050405020304" pitchFamily="18" charset="0"/>
              </a:rPr>
              <a:t>Stepper Motor Driver</a:t>
            </a: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mj-lt"/>
                <a:ea typeface="Calibri" panose="020F0502020204030204" pitchFamily="34" charset="0"/>
                <a:cs typeface="Times New Roman" panose="02020603050405020304" pitchFamily="18" charset="0"/>
              </a:rPr>
              <a:t>6x Female and Male Jumper Cable</a:t>
            </a:r>
          </a:p>
          <a:p>
            <a:endParaRPr lang="en-US" dirty="0"/>
          </a:p>
        </p:txBody>
      </p:sp>
    </p:spTree>
    <p:extLst>
      <p:ext uri="{BB962C8B-B14F-4D97-AF65-F5344CB8AC3E}">
        <p14:creationId xmlns:p14="http://schemas.microsoft.com/office/powerpoint/2010/main" val="45744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BA72-0AC2-44AC-BFEE-CC29E34ACB14}"/>
              </a:ext>
            </a:extLst>
          </p:cNvPr>
          <p:cNvSpPr>
            <a:spLocks noGrp="1"/>
          </p:cNvSpPr>
          <p:nvPr>
            <p:ph type="title"/>
          </p:nvPr>
        </p:nvSpPr>
        <p:spPr>
          <a:xfrm>
            <a:off x="6420464" y="365760"/>
            <a:ext cx="4534047" cy="1325562"/>
          </a:xfrm>
        </p:spPr>
        <p:txBody>
          <a:bodyPr>
            <a:normAutofit/>
          </a:bodyPr>
          <a:lstStyle/>
          <a:p>
            <a:r>
              <a:rPr lang="en-US" sz="4100" dirty="0"/>
              <a:t>RP-S40 Pressure Sensor</a:t>
            </a:r>
          </a:p>
        </p:txBody>
      </p:sp>
      <p:pic>
        <p:nvPicPr>
          <p:cNvPr id="4" name="Content Placeholder 3" descr="Diagram&#10;&#10;Description automatically generated">
            <a:extLst>
              <a:ext uri="{FF2B5EF4-FFF2-40B4-BE49-F238E27FC236}">
                <a16:creationId xmlns:a16="http://schemas.microsoft.com/office/drawing/2014/main" id="{1A25990F-E7E2-4D10-A438-53521E9924EB}"/>
              </a:ext>
            </a:extLst>
          </p:cNvPr>
          <p:cNvPicPr>
            <a:picLocks noChangeAspect="1"/>
          </p:cNvPicPr>
          <p:nvPr/>
        </p:nvPicPr>
        <p:blipFill>
          <a:blip r:embed="rId2"/>
          <a:stretch>
            <a:fillRect/>
          </a:stretch>
        </p:blipFill>
        <p:spPr>
          <a:xfrm>
            <a:off x="643192" y="1450036"/>
            <a:ext cx="5451627" cy="3925171"/>
          </a:xfrm>
          <a:prstGeom prst="rect">
            <a:avLst/>
          </a:prstGeom>
        </p:spPr>
      </p:pic>
      <p:sp>
        <p:nvSpPr>
          <p:cNvPr id="8" name="Content Placeholder 7">
            <a:extLst>
              <a:ext uri="{FF2B5EF4-FFF2-40B4-BE49-F238E27FC236}">
                <a16:creationId xmlns:a16="http://schemas.microsoft.com/office/drawing/2014/main" id="{7DB1B12E-C28C-8143-CA6C-25F0C3116218}"/>
              </a:ext>
            </a:extLst>
          </p:cNvPr>
          <p:cNvSpPr>
            <a:spLocks noGrp="1"/>
          </p:cNvSpPr>
          <p:nvPr>
            <p:ph idx="1"/>
          </p:nvPr>
        </p:nvSpPr>
        <p:spPr>
          <a:xfrm>
            <a:off x="6420463" y="1828800"/>
            <a:ext cx="4572002" cy="4351337"/>
          </a:xfrm>
        </p:spPr>
        <p:txBody>
          <a:bodyPr>
            <a:normAutofit/>
          </a:bodyPr>
          <a:lstStyle/>
          <a:p>
            <a:r>
              <a:rPr lang="en-US" sz="1800" dirty="0">
                <a:effectLst/>
                <a:latin typeface="+mj-lt"/>
                <a:ea typeface="Calibri" panose="020F0502020204030204" pitchFamily="34" charset="0"/>
                <a:cs typeface="Times New Roman" panose="02020603050405020304" pitchFamily="18" charset="0"/>
              </a:rPr>
              <a:t>Force Sensitive Resistor are resistive sensor exhibiting vary resistance that responds to force applied to the sensing area. As force on the sensor is increased, resistance is decreased. For the single-zone sensors, as the sensor is a Two-terminal device that can essentially be treated as a variable resistor whose value is controlled by applied force, and a switch whose threshold is controlled by applied force and setting up.</a:t>
            </a:r>
            <a:endParaRPr lang="en-US" dirty="0">
              <a:latin typeface="+mj-lt"/>
            </a:endParaRPr>
          </a:p>
        </p:txBody>
      </p:sp>
    </p:spTree>
    <p:extLst>
      <p:ext uri="{BB962C8B-B14F-4D97-AF65-F5344CB8AC3E}">
        <p14:creationId xmlns:p14="http://schemas.microsoft.com/office/powerpoint/2010/main" val="382488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AC80-6553-4FC4-9C72-97F833A1C7EE}"/>
              </a:ext>
            </a:extLst>
          </p:cNvPr>
          <p:cNvSpPr>
            <a:spLocks noGrp="1"/>
          </p:cNvSpPr>
          <p:nvPr>
            <p:ph type="title"/>
          </p:nvPr>
        </p:nvSpPr>
        <p:spPr>
          <a:xfrm>
            <a:off x="643831" y="640080"/>
            <a:ext cx="3690425" cy="1325562"/>
          </a:xfrm>
        </p:spPr>
        <p:txBody>
          <a:bodyPr>
            <a:normAutofit/>
          </a:bodyPr>
          <a:lstStyle/>
          <a:p>
            <a:pPr algn="ctr"/>
            <a:r>
              <a:rPr lang="en-US" sz="3200" dirty="0"/>
              <a:t>R(</a:t>
            </a:r>
            <a:r>
              <a:rPr lang="en-US" sz="3200" dirty="0" err="1"/>
              <a:t>kΩ</a:t>
            </a:r>
            <a:r>
              <a:rPr lang="en-US" sz="3200" dirty="0"/>
              <a:t>) vs. F(g) Graph</a:t>
            </a:r>
          </a:p>
        </p:txBody>
      </p:sp>
      <p:sp>
        <p:nvSpPr>
          <p:cNvPr id="9" name="Content Placeholder 8">
            <a:extLst>
              <a:ext uri="{FF2B5EF4-FFF2-40B4-BE49-F238E27FC236}">
                <a16:creationId xmlns:a16="http://schemas.microsoft.com/office/drawing/2014/main" id="{B0EE9937-1B3F-4FCC-7E0C-A50C345BE14E}"/>
              </a:ext>
            </a:extLst>
          </p:cNvPr>
          <p:cNvSpPr>
            <a:spLocks noGrp="1"/>
          </p:cNvSpPr>
          <p:nvPr>
            <p:ph idx="1"/>
          </p:nvPr>
        </p:nvSpPr>
        <p:spPr>
          <a:xfrm>
            <a:off x="643831" y="1936955"/>
            <a:ext cx="3690425" cy="4243182"/>
          </a:xfrm>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latin typeface="+mj-lt"/>
                <a:ea typeface="Calibri" panose="020F0502020204030204" pitchFamily="34" charset="0"/>
                <a:cs typeface="Times New Roman" panose="02020603050405020304" pitchFamily="18" charset="0"/>
              </a:rPr>
              <a:t>The p</a:t>
            </a:r>
            <a:r>
              <a:rPr lang="en-US" sz="1800" dirty="0">
                <a:effectLst/>
                <a:latin typeface="+mj-lt"/>
                <a:ea typeface="Calibri" panose="020F0502020204030204" pitchFamily="34" charset="0"/>
                <a:cs typeface="Times New Roman" panose="02020603050405020304" pitchFamily="18" charset="0"/>
              </a:rPr>
              <a:t>lot on the right shows an example response resistance curve, when the sensor actuated by a force curve tester.</a:t>
            </a:r>
          </a:p>
          <a:p>
            <a:endParaRPr lang="en-US" sz="1600" dirty="0"/>
          </a:p>
        </p:txBody>
      </p:sp>
      <p:pic>
        <p:nvPicPr>
          <p:cNvPr id="4" name="Content Placeholder 3" descr="Chart, histogram&#10;&#10;Description automatically generated">
            <a:extLst>
              <a:ext uri="{FF2B5EF4-FFF2-40B4-BE49-F238E27FC236}">
                <a16:creationId xmlns:a16="http://schemas.microsoft.com/office/drawing/2014/main" id="{015DB131-7C6C-4320-98B7-17BECC2639F0}"/>
              </a:ext>
            </a:extLst>
          </p:cNvPr>
          <p:cNvPicPr>
            <a:picLocks noChangeAspect="1"/>
          </p:cNvPicPr>
          <p:nvPr/>
        </p:nvPicPr>
        <p:blipFill>
          <a:blip r:embed="rId2"/>
          <a:stretch>
            <a:fillRect/>
          </a:stretch>
        </p:blipFill>
        <p:spPr>
          <a:xfrm>
            <a:off x="4654296" y="744592"/>
            <a:ext cx="6155736" cy="5379077"/>
          </a:xfrm>
          <a:prstGeom prst="rect">
            <a:avLst/>
          </a:prstGeom>
        </p:spPr>
      </p:pic>
    </p:spTree>
    <p:extLst>
      <p:ext uri="{BB962C8B-B14F-4D97-AF65-F5344CB8AC3E}">
        <p14:creationId xmlns:p14="http://schemas.microsoft.com/office/powerpoint/2010/main" val="238364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63C86-3DD0-4130-B283-C078B92EFB09}"/>
              </a:ext>
            </a:extLst>
          </p:cNvPr>
          <p:cNvSpPr>
            <a:spLocks noGrp="1"/>
          </p:cNvSpPr>
          <p:nvPr>
            <p:ph type="title"/>
          </p:nvPr>
        </p:nvSpPr>
        <p:spPr>
          <a:xfrm>
            <a:off x="643831" y="640080"/>
            <a:ext cx="3690425" cy="1325562"/>
          </a:xfrm>
        </p:spPr>
        <p:txBody>
          <a:bodyPr>
            <a:normAutofit/>
          </a:bodyPr>
          <a:lstStyle/>
          <a:p>
            <a:r>
              <a:rPr lang="tr-TR" sz="3200" dirty="0"/>
              <a:t>1/R (1/k</a:t>
            </a:r>
            <a:r>
              <a:rPr lang="el-GR" sz="3200" dirty="0"/>
              <a:t>Ω</a:t>
            </a:r>
            <a:r>
              <a:rPr lang="tr-TR" sz="3200" dirty="0"/>
              <a:t>) </a:t>
            </a:r>
            <a:r>
              <a:rPr lang="tr-TR" sz="3200" dirty="0" err="1"/>
              <a:t>vs</a:t>
            </a:r>
            <a:r>
              <a:rPr lang="tr-TR" sz="3200" dirty="0"/>
              <a:t> F(g)</a:t>
            </a:r>
            <a:endParaRPr lang="en-US" sz="3200" dirty="0"/>
          </a:p>
        </p:txBody>
      </p:sp>
      <p:sp>
        <p:nvSpPr>
          <p:cNvPr id="8" name="Content Placeholder 7">
            <a:extLst>
              <a:ext uri="{FF2B5EF4-FFF2-40B4-BE49-F238E27FC236}">
                <a16:creationId xmlns:a16="http://schemas.microsoft.com/office/drawing/2014/main" id="{BBD18B93-8DB8-93F8-14F7-AB4E30BCAFB2}"/>
              </a:ext>
            </a:extLst>
          </p:cNvPr>
          <p:cNvSpPr>
            <a:spLocks noGrp="1"/>
          </p:cNvSpPr>
          <p:nvPr>
            <p:ph idx="1"/>
          </p:nvPr>
        </p:nvSpPr>
        <p:spPr>
          <a:xfrm>
            <a:off x="643831" y="1936955"/>
            <a:ext cx="3690425" cy="4243182"/>
          </a:xfrm>
        </p:spPr>
        <p:txBody>
          <a:bodyPr>
            <a:normAutofit/>
          </a:bodyPr>
          <a:lstStyle/>
          <a:p>
            <a:r>
              <a:rPr lang="en-US" sz="1800" dirty="0">
                <a:effectLst/>
                <a:latin typeface="+mj-lt"/>
                <a:ea typeface="Calibri" panose="020F0502020204030204" pitchFamily="34" charset="0"/>
                <a:cs typeface="Times New Roman" panose="02020603050405020304" pitchFamily="18" charset="0"/>
              </a:rPr>
              <a:t>The plot on the right shows a near-linear curve treated by the axis value log10. We will get the force by approximating this graph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1600" dirty="0"/>
          </a:p>
        </p:txBody>
      </p:sp>
      <p:pic>
        <p:nvPicPr>
          <p:cNvPr id="4" name="Content Placeholder 3" descr="Chart, line chart&#10;&#10;Description automatically generated">
            <a:extLst>
              <a:ext uri="{FF2B5EF4-FFF2-40B4-BE49-F238E27FC236}">
                <a16:creationId xmlns:a16="http://schemas.microsoft.com/office/drawing/2014/main" id="{2064696C-2678-4B82-AD14-F5F8CAFA9ADC}"/>
              </a:ext>
            </a:extLst>
          </p:cNvPr>
          <p:cNvPicPr>
            <a:picLocks noChangeAspect="1"/>
          </p:cNvPicPr>
          <p:nvPr/>
        </p:nvPicPr>
        <p:blipFill>
          <a:blip r:embed="rId2"/>
          <a:stretch>
            <a:fillRect/>
          </a:stretch>
        </p:blipFill>
        <p:spPr>
          <a:xfrm>
            <a:off x="4654296" y="971836"/>
            <a:ext cx="6155736" cy="4924588"/>
          </a:xfrm>
          <a:prstGeom prst="rect">
            <a:avLst/>
          </a:prstGeom>
        </p:spPr>
      </p:pic>
    </p:spTree>
    <p:extLst>
      <p:ext uri="{BB962C8B-B14F-4D97-AF65-F5344CB8AC3E}">
        <p14:creationId xmlns:p14="http://schemas.microsoft.com/office/powerpoint/2010/main" val="15292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7161C7-045E-45D4-9F10-08C95D9F2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ABAF6370-6BA9-4B90-A186-9019906AB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3F8C28-9D55-445E-BFC4-0E0010552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646B810F-5DD5-4C38-8F58-4DD282BE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D87261A-2287-4E1B-9939-7E70DA8FBCA6}"/>
              </a:ext>
            </a:extLst>
          </p:cNvPr>
          <p:cNvSpPr>
            <a:spLocks noGrp="1"/>
          </p:cNvSpPr>
          <p:nvPr>
            <p:ph type="title"/>
          </p:nvPr>
        </p:nvSpPr>
        <p:spPr>
          <a:xfrm>
            <a:off x="944183" y="5181600"/>
            <a:ext cx="10156435" cy="1076324"/>
          </a:xfrm>
        </p:spPr>
        <p:txBody>
          <a:bodyPr vert="horz" lIns="91440" tIns="27432" rIns="91440" bIns="45720" rtlCol="0" anchor="b">
            <a:normAutofit/>
          </a:bodyPr>
          <a:lstStyle/>
          <a:p>
            <a:pPr>
              <a:lnSpc>
                <a:spcPct val="85000"/>
              </a:lnSpc>
            </a:pPr>
            <a:endParaRPr lang="en-US" sz="5400" b="0">
              <a:solidFill>
                <a:schemeClr val="tx1"/>
              </a:solidFill>
            </a:endParaRPr>
          </a:p>
        </p:txBody>
      </p:sp>
      <p:pic>
        <p:nvPicPr>
          <p:cNvPr id="6" name="Storyboard1">
            <a:hlinkClick r:id="" action="ppaction://media"/>
            <a:extLst>
              <a:ext uri="{FF2B5EF4-FFF2-40B4-BE49-F238E27FC236}">
                <a16:creationId xmlns:a16="http://schemas.microsoft.com/office/drawing/2014/main" id="{1873A0D6-E130-4902-9419-C94A554780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159286"/>
            <a:ext cx="10835640" cy="4539428"/>
          </a:xfrm>
          <a:prstGeom prst="rect">
            <a:avLst/>
          </a:prstGeom>
        </p:spPr>
      </p:pic>
    </p:spTree>
    <p:extLst>
      <p:ext uri="{BB962C8B-B14F-4D97-AF65-F5344CB8AC3E}">
        <p14:creationId xmlns:p14="http://schemas.microsoft.com/office/powerpoint/2010/main" val="238185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A8F191-6B22-44DE-9153-B2C6C14AA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FD480185-D231-4D78-A317-CAA833278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9080FAFA-A70A-46F8-89A3-BE3830F22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 up image of hands applauding">
            <a:extLst>
              <a:ext uri="{FF2B5EF4-FFF2-40B4-BE49-F238E27FC236}">
                <a16:creationId xmlns:a16="http://schemas.microsoft.com/office/drawing/2014/main" id="{A8285E6B-D0BE-8D03-F17C-F0DF0A841441}"/>
              </a:ext>
            </a:extLst>
          </p:cNvPr>
          <p:cNvPicPr>
            <a:picLocks noChangeAspect="1"/>
          </p:cNvPicPr>
          <p:nvPr/>
        </p:nvPicPr>
        <p:blipFill rotWithShape="1">
          <a:blip r:embed="rId2">
            <a:alphaModFix amt="40000"/>
          </a:blip>
          <a:srcRect t="596" b="15134"/>
          <a:stretch/>
        </p:blipFill>
        <p:spPr>
          <a:xfrm>
            <a:off x="15240" y="-2"/>
            <a:ext cx="12192000" cy="6858000"/>
          </a:xfrm>
          <a:prstGeom prst="rect">
            <a:avLst/>
          </a:prstGeom>
        </p:spPr>
      </p:pic>
      <p:sp>
        <p:nvSpPr>
          <p:cNvPr id="5" name="TextBox 4">
            <a:extLst>
              <a:ext uri="{FF2B5EF4-FFF2-40B4-BE49-F238E27FC236}">
                <a16:creationId xmlns:a16="http://schemas.microsoft.com/office/drawing/2014/main" id="{95EE41F3-C9CC-4D3A-98A8-914585B77638}"/>
              </a:ext>
            </a:extLst>
          </p:cNvPr>
          <p:cNvSpPr txBox="1"/>
          <p:nvPr/>
        </p:nvSpPr>
        <p:spPr>
          <a:xfrm>
            <a:off x="1261872" y="758952"/>
            <a:ext cx="9418320" cy="4041648"/>
          </a:xfrm>
          <a:prstGeom prst="rect">
            <a:avLst/>
          </a:prstGeom>
        </p:spPr>
        <p:txBody>
          <a:bodyPr vert="horz" lIns="91440" tIns="27432" rIns="91440" bIns="45720" rtlCol="0" anchor="b">
            <a:normAutofit/>
          </a:bodyPr>
          <a:lstStyle/>
          <a:p>
            <a:pPr algn="ctr" defTabSz="914400">
              <a:lnSpc>
                <a:spcPct val="85000"/>
              </a:lnSpc>
              <a:spcBef>
                <a:spcPct val="0"/>
              </a:spcBef>
              <a:spcAft>
                <a:spcPts val="600"/>
              </a:spcAft>
            </a:pPr>
            <a:r>
              <a:rPr lang="en-US" sz="7200" spc="-50" dirty="0">
                <a:latin typeface="+mj-lt"/>
                <a:ea typeface="+mj-ea"/>
                <a:cs typeface="+mj-cs"/>
              </a:rPr>
              <a:t>THANK YOU FOR LISTENING</a:t>
            </a:r>
          </a:p>
        </p:txBody>
      </p:sp>
      <p:sp>
        <p:nvSpPr>
          <p:cNvPr id="17" name="Rectangle 16">
            <a:extLst>
              <a:ext uri="{FF2B5EF4-FFF2-40B4-BE49-F238E27FC236}">
                <a16:creationId xmlns:a16="http://schemas.microsoft.com/office/drawing/2014/main" id="{75913671-2169-48A2-A286-D9DBE3CA4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0969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6C9FA6-F137-46BC-B843-8E09BF25C46D}"/>
              </a:ext>
            </a:extLst>
          </p:cNvPr>
          <p:cNvSpPr>
            <a:spLocks noGrp="1"/>
          </p:cNvSpPr>
          <p:nvPr>
            <p:ph type="title"/>
          </p:nvPr>
        </p:nvSpPr>
        <p:spPr>
          <a:xfrm>
            <a:off x="4965290" y="365760"/>
            <a:ext cx="5997678" cy="1325562"/>
          </a:xfrm>
        </p:spPr>
        <p:txBody>
          <a:bodyPr>
            <a:normAutofit/>
          </a:bodyPr>
          <a:lstStyle/>
          <a:p>
            <a:r>
              <a:rPr lang="tr-TR" sz="3700"/>
              <a:t>MECHANICAL DESIGN OF THE PROJECT</a:t>
            </a:r>
            <a:endParaRPr lang="en-US" sz="3700"/>
          </a:p>
        </p:txBody>
      </p:sp>
      <p:pic>
        <p:nvPicPr>
          <p:cNvPr id="13" name="Picture 4" descr="A desk with technical drawings, pencil and tools">
            <a:extLst>
              <a:ext uri="{FF2B5EF4-FFF2-40B4-BE49-F238E27FC236}">
                <a16:creationId xmlns:a16="http://schemas.microsoft.com/office/drawing/2014/main" id="{57D8619D-9749-CC46-8961-594D414B9401}"/>
              </a:ext>
            </a:extLst>
          </p:cNvPr>
          <p:cNvPicPr>
            <a:picLocks noChangeAspect="1"/>
          </p:cNvPicPr>
          <p:nvPr/>
        </p:nvPicPr>
        <p:blipFill rotWithShape="1">
          <a:blip r:embed="rId2"/>
          <a:srcRect l="30669" r="24676" b="-1"/>
          <a:stretch/>
        </p:blipFill>
        <p:spPr>
          <a:xfrm>
            <a:off x="20" y="-97654"/>
            <a:ext cx="4653291" cy="6955654"/>
          </a:xfrm>
          <a:prstGeom prst="rect">
            <a:avLst/>
          </a:prstGeom>
        </p:spPr>
      </p:pic>
      <p:sp>
        <p:nvSpPr>
          <p:cNvPr id="3" name="İçerik Yer Tutucusu 2">
            <a:extLst>
              <a:ext uri="{FF2B5EF4-FFF2-40B4-BE49-F238E27FC236}">
                <a16:creationId xmlns:a16="http://schemas.microsoft.com/office/drawing/2014/main" id="{713FD722-BDFA-44DF-9A5A-52F2F20F5E70}"/>
              </a:ext>
            </a:extLst>
          </p:cNvPr>
          <p:cNvSpPr>
            <a:spLocks noGrp="1"/>
          </p:cNvSpPr>
          <p:nvPr>
            <p:ph idx="1"/>
          </p:nvPr>
        </p:nvSpPr>
        <p:spPr>
          <a:xfrm>
            <a:off x="4965290" y="1828800"/>
            <a:ext cx="6015571" cy="4351337"/>
          </a:xfrm>
        </p:spPr>
        <p:txBody>
          <a:bodyPr>
            <a:normAutofit/>
          </a:bodyPr>
          <a:lstStyle/>
          <a:p>
            <a:pPr marL="274320" marR="0" indent="0">
              <a:spcBef>
                <a:spcPts val="0"/>
              </a:spcBef>
              <a:spcAft>
                <a:spcPts val="0"/>
              </a:spcAft>
              <a:buNone/>
            </a:pPr>
            <a:r>
              <a:rPr lang="en-US" b="1" dirty="0">
                <a:effectLst/>
                <a:latin typeface="+mj-lt"/>
                <a:ea typeface="Calibri" panose="020F0502020204030204" pitchFamily="34" charset="0"/>
                <a:cs typeface="Times New Roman" panose="02020603050405020304" pitchFamily="18" charset="0"/>
              </a:rPr>
              <a:t>The mechanical part of the traction system basically consists of </a:t>
            </a:r>
            <a:r>
              <a:rPr lang="tr-TR" b="1" dirty="0">
                <a:latin typeface="+mj-lt"/>
                <a:ea typeface="Calibri" panose="020F0502020204030204" pitchFamily="34" charset="0"/>
                <a:cs typeface="Times New Roman" panose="02020603050405020304" pitchFamily="18" charset="0"/>
              </a:rPr>
              <a:t>8</a:t>
            </a:r>
            <a:r>
              <a:rPr lang="en-US" b="1" dirty="0">
                <a:effectLst/>
                <a:latin typeface="+mj-lt"/>
                <a:ea typeface="Calibri" panose="020F0502020204030204" pitchFamily="34" charset="0"/>
                <a:cs typeface="Times New Roman" panose="02020603050405020304" pitchFamily="18" charset="0"/>
              </a:rPr>
              <a:t> separate parts.</a:t>
            </a:r>
            <a:endParaRPr lang="tr-TR" b="1" dirty="0">
              <a:effectLst/>
              <a:latin typeface="+mj-lt"/>
              <a:ea typeface="Calibri" panose="020F0502020204030204" pitchFamily="34" charset="0"/>
              <a:cs typeface="Times New Roman" panose="02020603050405020304" pitchFamily="18" charset="0"/>
            </a:endParaRPr>
          </a:p>
          <a:p>
            <a:pPr marL="274320" marR="0" indent="0">
              <a:spcBef>
                <a:spcPts val="0"/>
              </a:spcBef>
              <a:spcAft>
                <a:spcPts val="0"/>
              </a:spcAft>
              <a:buNone/>
            </a:pPr>
            <a:r>
              <a:rPr lang="en-US" dirty="0">
                <a:effectLst/>
                <a:latin typeface="+mj-lt"/>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effectLst/>
                <a:latin typeface="+mj-lt"/>
                <a:ea typeface="Calibri" panose="020F0502020204030204" pitchFamily="34" charset="0"/>
                <a:cs typeface="Times New Roman" panose="02020603050405020304" pitchFamily="18" charset="0"/>
              </a:rPr>
              <a:t>MAIN BODY</a:t>
            </a:r>
          </a:p>
          <a:p>
            <a:pPr marL="342900" marR="0" lvl="0" indent="-342900">
              <a:spcBef>
                <a:spcPts val="0"/>
              </a:spcBef>
              <a:spcAft>
                <a:spcPts val="0"/>
              </a:spcAft>
              <a:buFont typeface="Symbol" panose="05050102010706020507" pitchFamily="18" charset="2"/>
              <a:buChar char=""/>
            </a:pPr>
            <a:r>
              <a:rPr lang="en-US" dirty="0">
                <a:effectLst/>
                <a:latin typeface="+mj-lt"/>
                <a:ea typeface="Calibri" panose="020F0502020204030204" pitchFamily="34" charset="0"/>
                <a:cs typeface="Times New Roman" panose="02020603050405020304" pitchFamily="18" charset="0"/>
              </a:rPr>
              <a:t>HOLDER PART</a:t>
            </a:r>
          </a:p>
          <a:p>
            <a:pPr marL="342900" marR="0" lvl="0" indent="-342900">
              <a:spcBef>
                <a:spcPts val="0"/>
              </a:spcBef>
              <a:spcAft>
                <a:spcPts val="0"/>
              </a:spcAft>
              <a:buFont typeface="Symbol" panose="05050102010706020507" pitchFamily="18" charset="2"/>
              <a:buChar char=""/>
            </a:pPr>
            <a:r>
              <a:rPr lang="en-US" dirty="0">
                <a:effectLst/>
                <a:latin typeface="+mj-lt"/>
                <a:ea typeface="Calibri" panose="020F0502020204030204" pitchFamily="34" charset="0"/>
                <a:cs typeface="Times New Roman" panose="02020603050405020304" pitchFamily="18" charset="0"/>
              </a:rPr>
              <a:t>MOVER PART</a:t>
            </a:r>
          </a:p>
          <a:p>
            <a:pPr marL="342900" marR="0" lvl="0" indent="-342900">
              <a:spcBef>
                <a:spcPts val="0"/>
              </a:spcBef>
              <a:spcAft>
                <a:spcPts val="0"/>
              </a:spcAft>
              <a:buFont typeface="Symbol" panose="05050102010706020507" pitchFamily="18" charset="2"/>
              <a:buChar char=""/>
            </a:pPr>
            <a:r>
              <a:rPr lang="en-US" dirty="0">
                <a:effectLst/>
                <a:latin typeface="+mj-lt"/>
                <a:ea typeface="Calibri" panose="020F0502020204030204" pitchFamily="34" charset="0"/>
                <a:cs typeface="Times New Roman" panose="02020603050405020304" pitchFamily="18" charset="0"/>
              </a:rPr>
              <a:t>FASTENERS </a:t>
            </a:r>
          </a:p>
          <a:p>
            <a:pPr marL="342900" marR="0" lvl="0" indent="-342900">
              <a:spcBef>
                <a:spcPts val="0"/>
              </a:spcBef>
              <a:spcAft>
                <a:spcPts val="0"/>
              </a:spcAft>
              <a:buFont typeface="Symbol" panose="05050102010706020507" pitchFamily="18" charset="2"/>
              <a:buChar char=""/>
            </a:pPr>
            <a:r>
              <a:rPr lang="en-US" dirty="0">
                <a:effectLst/>
                <a:latin typeface="+mj-lt"/>
                <a:ea typeface="Calibri" panose="020F0502020204030204" pitchFamily="34" charset="0"/>
                <a:cs typeface="Times New Roman" panose="02020603050405020304" pitchFamily="18" charset="0"/>
              </a:rPr>
              <a:t>LINEAR BEARINGS</a:t>
            </a:r>
          </a:p>
          <a:p>
            <a:pPr marL="342900" marR="0" lvl="0" indent="-342900">
              <a:spcBef>
                <a:spcPts val="0"/>
              </a:spcBef>
              <a:spcAft>
                <a:spcPts val="800"/>
              </a:spcAft>
              <a:buFont typeface="Symbol" panose="05050102010706020507" pitchFamily="18" charset="2"/>
              <a:buChar char=""/>
            </a:pPr>
            <a:r>
              <a:rPr lang="en-US" dirty="0">
                <a:effectLst/>
                <a:latin typeface="+mj-lt"/>
                <a:ea typeface="Calibri" panose="020F0502020204030204" pitchFamily="34" charset="0"/>
                <a:cs typeface="Times New Roman" panose="02020603050405020304" pitchFamily="18" charset="0"/>
              </a:rPr>
              <a:t>SLIDER</a:t>
            </a:r>
            <a:endParaRPr lang="tr-TR" dirty="0">
              <a:effectLst/>
              <a:latin typeface="+mj-lt"/>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tr-TR" dirty="0">
                <a:latin typeface="+mj-lt"/>
                <a:ea typeface="Calibri" panose="020F0502020204030204" pitchFamily="34" charset="0"/>
                <a:cs typeface="Times New Roman" panose="02020603050405020304" pitchFamily="18" charset="0"/>
              </a:rPr>
              <a:t>THREADED ROD</a:t>
            </a:r>
          </a:p>
          <a:p>
            <a:pPr marL="342900" marR="0" lvl="0" indent="-342900">
              <a:spcBef>
                <a:spcPts val="0"/>
              </a:spcBef>
              <a:spcAft>
                <a:spcPts val="800"/>
              </a:spcAft>
              <a:buFont typeface="Symbol" panose="05050102010706020507" pitchFamily="18" charset="2"/>
              <a:buChar char=""/>
            </a:pPr>
            <a:r>
              <a:rPr lang="tr-TR" dirty="0">
                <a:effectLst/>
                <a:latin typeface="+mj-lt"/>
                <a:ea typeface="Calibri" panose="020F0502020204030204" pitchFamily="34" charset="0"/>
                <a:cs typeface="Times New Roman" panose="02020603050405020304" pitchFamily="18" charset="0"/>
              </a:rPr>
              <a:t>SENSOR HOUSING</a:t>
            </a:r>
            <a:endParaRPr lang="en-US" dirty="0">
              <a:effectLst/>
              <a:latin typeface="+mj-lt"/>
              <a:ea typeface="Calibri" panose="020F0502020204030204" pitchFamily="34" charset="0"/>
              <a:cs typeface="Times New Roman" panose="02020603050405020304" pitchFamily="18" charset="0"/>
            </a:endParaRPr>
          </a:p>
          <a:p>
            <a:endParaRPr lang="en-US" dirty="0"/>
          </a:p>
        </p:txBody>
      </p:sp>
      <p:sp>
        <p:nvSpPr>
          <p:cNvPr id="14" name="Rectangle 8">
            <a:extLst>
              <a:ext uri="{FF2B5EF4-FFF2-40B4-BE49-F238E27FC236}">
                <a16:creationId xmlns:a16="http://schemas.microsoft.com/office/drawing/2014/main" id="{49EBAA82-3C18-428E-9643-AC8242FED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53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BCEE04-D84F-4B66-915A-9E424A183A76}"/>
              </a:ext>
            </a:extLst>
          </p:cNvPr>
          <p:cNvSpPr>
            <a:spLocks noGrp="1"/>
          </p:cNvSpPr>
          <p:nvPr>
            <p:ph type="title"/>
          </p:nvPr>
        </p:nvSpPr>
        <p:spPr>
          <a:xfrm>
            <a:off x="6420464" y="365760"/>
            <a:ext cx="4534047" cy="1325562"/>
          </a:xfrm>
        </p:spPr>
        <p:txBody>
          <a:bodyPr>
            <a:normAutofit/>
          </a:bodyPr>
          <a:lstStyle/>
          <a:p>
            <a:r>
              <a:rPr lang="tr-TR" dirty="0"/>
              <a:t>MAIN BODY</a:t>
            </a:r>
            <a:endParaRPr lang="en-US" dirty="0"/>
          </a:p>
        </p:txBody>
      </p:sp>
      <p:pic>
        <p:nvPicPr>
          <p:cNvPr id="5" name="Picture 4" descr="A picture containing box&#10;&#10;Description automatically generated">
            <a:extLst>
              <a:ext uri="{FF2B5EF4-FFF2-40B4-BE49-F238E27FC236}">
                <a16:creationId xmlns:a16="http://schemas.microsoft.com/office/drawing/2014/main" id="{A09D6493-5A8A-4841-92D0-214B26AAE042}"/>
              </a:ext>
            </a:extLst>
          </p:cNvPr>
          <p:cNvPicPr>
            <a:picLocks noChangeAspect="1"/>
          </p:cNvPicPr>
          <p:nvPr/>
        </p:nvPicPr>
        <p:blipFill rotWithShape="1">
          <a:blip r:embed="rId2">
            <a:extLst>
              <a:ext uri="{28A0092B-C50C-407E-A947-70E740481C1C}">
                <a14:useLocalDpi xmlns:a14="http://schemas.microsoft.com/office/drawing/2010/main" val="0"/>
              </a:ext>
            </a:extLst>
          </a:blip>
          <a:srcRect l="5893" r="1769" b="-1"/>
          <a:stretch/>
        </p:blipFill>
        <p:spPr>
          <a:xfrm>
            <a:off x="643192" y="645106"/>
            <a:ext cx="5451627" cy="5535031"/>
          </a:xfrm>
          <a:prstGeom prst="rect">
            <a:avLst/>
          </a:prstGeom>
        </p:spPr>
      </p:pic>
      <p:sp>
        <p:nvSpPr>
          <p:cNvPr id="3" name="İçerik Yer Tutucusu 2">
            <a:extLst>
              <a:ext uri="{FF2B5EF4-FFF2-40B4-BE49-F238E27FC236}">
                <a16:creationId xmlns:a16="http://schemas.microsoft.com/office/drawing/2014/main" id="{3C594EFA-B27C-4FDC-8AD5-A273DB0544A8}"/>
              </a:ext>
            </a:extLst>
          </p:cNvPr>
          <p:cNvSpPr>
            <a:spLocks noGrp="1"/>
          </p:cNvSpPr>
          <p:nvPr>
            <p:ph idx="1"/>
          </p:nvPr>
        </p:nvSpPr>
        <p:spPr>
          <a:xfrm>
            <a:off x="6420463" y="1828800"/>
            <a:ext cx="4572002" cy="4351337"/>
          </a:xfrm>
        </p:spPr>
        <p:txBody>
          <a:bodyPr>
            <a:normAutofit/>
          </a:bodyPr>
          <a:lstStyle/>
          <a:p>
            <a:r>
              <a:rPr lang="en-US" dirty="0">
                <a:effectLst/>
                <a:latin typeface="+mj-lt"/>
                <a:ea typeface="Calibri" panose="020F0502020204030204" pitchFamily="34" charset="0"/>
                <a:cs typeface="Times New Roman" panose="02020603050405020304" pitchFamily="18" charset="0"/>
              </a:rPr>
              <a:t>The main body of the mechanism consists of the computer case to save cost and production time. In addition, with the help of the compartment on the back of the computer case, it provides a more ergonomic placement of the components of the electrical and software sections</a:t>
            </a:r>
          </a:p>
          <a:p>
            <a:pPr marL="0" indent="0">
              <a:buNone/>
            </a:pPr>
            <a:endParaRPr lang="en-US" dirty="0"/>
          </a:p>
        </p:txBody>
      </p:sp>
      <p:sp>
        <p:nvSpPr>
          <p:cNvPr id="54" name="Rectangle 53">
            <a:extLst>
              <a:ext uri="{FF2B5EF4-FFF2-40B4-BE49-F238E27FC236}">
                <a16:creationId xmlns:a16="http://schemas.microsoft.com/office/drawing/2014/main" id="{83D50EA9-D57C-4990-A365-7DC3ECBBF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49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783A9B-2A15-4DEB-9498-C846758F85E5}"/>
              </a:ext>
            </a:extLst>
          </p:cNvPr>
          <p:cNvSpPr>
            <a:spLocks noGrp="1"/>
          </p:cNvSpPr>
          <p:nvPr>
            <p:ph type="title"/>
          </p:nvPr>
        </p:nvSpPr>
        <p:spPr>
          <a:xfrm>
            <a:off x="6420464" y="365760"/>
            <a:ext cx="4534047" cy="1325562"/>
          </a:xfrm>
        </p:spPr>
        <p:txBody>
          <a:bodyPr>
            <a:normAutofit/>
          </a:bodyPr>
          <a:lstStyle/>
          <a:p>
            <a:r>
              <a:rPr lang="tr-TR"/>
              <a:t>HOLDER PART</a:t>
            </a:r>
            <a:endParaRPr lang="en-US"/>
          </a:p>
        </p:txBody>
      </p:sp>
      <p:pic>
        <p:nvPicPr>
          <p:cNvPr id="5" name="Picture 4" descr="A picture containing adapter&#10;&#10;Description automatically generated">
            <a:extLst>
              <a:ext uri="{FF2B5EF4-FFF2-40B4-BE49-F238E27FC236}">
                <a16:creationId xmlns:a16="http://schemas.microsoft.com/office/drawing/2014/main" id="{8BA7E36E-40EE-4783-A4B6-2536A6BB3FD1}"/>
              </a:ext>
            </a:extLst>
          </p:cNvPr>
          <p:cNvPicPr>
            <a:picLocks noChangeAspect="1"/>
          </p:cNvPicPr>
          <p:nvPr/>
        </p:nvPicPr>
        <p:blipFill rotWithShape="1">
          <a:blip r:embed="rId2">
            <a:extLst>
              <a:ext uri="{28A0092B-C50C-407E-A947-70E740481C1C}">
                <a14:useLocalDpi xmlns:a14="http://schemas.microsoft.com/office/drawing/2010/main" val="0"/>
              </a:ext>
            </a:extLst>
          </a:blip>
          <a:srcRect r="-2" b="1304"/>
          <a:stretch/>
        </p:blipFill>
        <p:spPr>
          <a:xfrm>
            <a:off x="643192" y="937624"/>
            <a:ext cx="5451627" cy="4949995"/>
          </a:xfrm>
          <a:prstGeom prst="rect">
            <a:avLst/>
          </a:prstGeom>
        </p:spPr>
      </p:pic>
      <p:sp>
        <p:nvSpPr>
          <p:cNvPr id="3" name="İçerik Yer Tutucusu 2">
            <a:extLst>
              <a:ext uri="{FF2B5EF4-FFF2-40B4-BE49-F238E27FC236}">
                <a16:creationId xmlns:a16="http://schemas.microsoft.com/office/drawing/2014/main" id="{0AA5BECF-984A-473D-9BF8-1BC210364B42}"/>
              </a:ext>
            </a:extLst>
          </p:cNvPr>
          <p:cNvSpPr>
            <a:spLocks noGrp="1"/>
          </p:cNvSpPr>
          <p:nvPr>
            <p:ph idx="1"/>
          </p:nvPr>
        </p:nvSpPr>
        <p:spPr>
          <a:xfrm>
            <a:off x="6420463" y="1828800"/>
            <a:ext cx="4572002" cy="4351337"/>
          </a:xfrm>
        </p:spPr>
        <p:txBody>
          <a:bodyPr>
            <a:normAutofit/>
          </a:bodyPr>
          <a:lstStyle/>
          <a:p>
            <a:r>
              <a:rPr lang="en-US" dirty="0"/>
              <a:t>The purpose of the part is to transmit the vertically downward applied force to the force sensor of equal magnitude but opposite direction. It is aimed to be fixed to the main body with a pin in the middle and rotate 360 degrees only in the direction of the applied torque.</a:t>
            </a:r>
          </a:p>
        </p:txBody>
      </p:sp>
    </p:spTree>
    <p:extLst>
      <p:ext uri="{BB962C8B-B14F-4D97-AF65-F5344CB8AC3E}">
        <p14:creationId xmlns:p14="http://schemas.microsoft.com/office/powerpoint/2010/main" val="312911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5670E4-48E0-4758-925E-BF48FE6096D8}"/>
              </a:ext>
            </a:extLst>
          </p:cNvPr>
          <p:cNvSpPr>
            <a:spLocks noGrp="1"/>
          </p:cNvSpPr>
          <p:nvPr>
            <p:ph type="title"/>
          </p:nvPr>
        </p:nvSpPr>
        <p:spPr>
          <a:xfrm>
            <a:off x="6420464" y="365760"/>
            <a:ext cx="4534047" cy="1325562"/>
          </a:xfrm>
        </p:spPr>
        <p:txBody>
          <a:bodyPr>
            <a:normAutofit/>
          </a:bodyPr>
          <a:lstStyle/>
          <a:p>
            <a:r>
              <a:rPr lang="tr-TR" dirty="0"/>
              <a:t>MOVER PART</a:t>
            </a:r>
            <a:endParaRPr lang="en-US" dirty="0"/>
          </a:p>
        </p:txBody>
      </p:sp>
      <p:pic>
        <p:nvPicPr>
          <p:cNvPr id="5" name="Picture 4" descr="A picture containing text&#10;&#10;Description automatically generated">
            <a:extLst>
              <a:ext uri="{FF2B5EF4-FFF2-40B4-BE49-F238E27FC236}">
                <a16:creationId xmlns:a16="http://schemas.microsoft.com/office/drawing/2014/main" id="{FAFADCAC-69DF-48CF-8048-A513CDD91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97" y="645106"/>
            <a:ext cx="5161416" cy="5535031"/>
          </a:xfrm>
          <a:prstGeom prst="rect">
            <a:avLst/>
          </a:prstGeom>
        </p:spPr>
      </p:pic>
      <p:sp>
        <p:nvSpPr>
          <p:cNvPr id="3" name="İçerik Yer Tutucusu 2">
            <a:extLst>
              <a:ext uri="{FF2B5EF4-FFF2-40B4-BE49-F238E27FC236}">
                <a16:creationId xmlns:a16="http://schemas.microsoft.com/office/drawing/2014/main" id="{F5B14AF9-E93A-4863-BE3F-75E3296BC5F5}"/>
              </a:ext>
            </a:extLst>
          </p:cNvPr>
          <p:cNvSpPr>
            <a:spLocks noGrp="1"/>
          </p:cNvSpPr>
          <p:nvPr>
            <p:ph idx="1"/>
          </p:nvPr>
        </p:nvSpPr>
        <p:spPr>
          <a:xfrm>
            <a:off x="6420463" y="1828800"/>
            <a:ext cx="4572002" cy="4351337"/>
          </a:xfrm>
        </p:spPr>
        <p:txBody>
          <a:bodyPr>
            <a:normAutofit/>
          </a:bodyPr>
          <a:lstStyle/>
          <a:p>
            <a:r>
              <a:rPr lang="en-US" dirty="0"/>
              <a:t>This part is the part that the motor will move up or down on the vertical axis by applying force. Its stability and rigidity are of great importance. It is a critical part of the mechanism.</a:t>
            </a:r>
          </a:p>
        </p:txBody>
      </p:sp>
    </p:spTree>
    <p:extLst>
      <p:ext uri="{BB962C8B-B14F-4D97-AF65-F5344CB8AC3E}">
        <p14:creationId xmlns:p14="http://schemas.microsoft.com/office/powerpoint/2010/main" val="325278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48090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B06672-1A60-406F-A61F-4563851CE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519684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1942FA3-1BD4-42EF-B3C9-B2C6906EA76D}"/>
              </a:ext>
            </a:extLst>
          </p:cNvPr>
          <p:cNvSpPr>
            <a:spLocks noGrp="1"/>
          </p:cNvSpPr>
          <p:nvPr>
            <p:ph type="title"/>
          </p:nvPr>
        </p:nvSpPr>
        <p:spPr>
          <a:xfrm>
            <a:off x="6485993" y="643465"/>
            <a:ext cx="4419074" cy="5560272"/>
          </a:xfrm>
        </p:spPr>
        <p:txBody>
          <a:bodyPr anchor="ctr">
            <a:normAutofit/>
          </a:bodyPr>
          <a:lstStyle/>
          <a:p>
            <a:pPr algn="ctr"/>
            <a:r>
              <a:rPr lang="tr-TR" dirty="0"/>
              <a:t>FASTENERS</a:t>
            </a:r>
            <a:br>
              <a:rPr lang="tr-TR" dirty="0"/>
            </a:br>
            <a:r>
              <a:rPr lang="tr-TR" dirty="0"/>
              <a:t>(Under Development)</a:t>
            </a:r>
            <a:endParaRPr lang="en-US" dirty="0"/>
          </a:p>
        </p:txBody>
      </p:sp>
      <p:sp>
        <p:nvSpPr>
          <p:cNvPr id="3" name="İçerik Yer Tutucusu 2">
            <a:extLst>
              <a:ext uri="{FF2B5EF4-FFF2-40B4-BE49-F238E27FC236}">
                <a16:creationId xmlns:a16="http://schemas.microsoft.com/office/drawing/2014/main" id="{64976ADE-703A-4FC0-B6DF-F4DF65282CA5}"/>
              </a:ext>
            </a:extLst>
          </p:cNvPr>
          <p:cNvSpPr>
            <a:spLocks noGrp="1"/>
          </p:cNvSpPr>
          <p:nvPr>
            <p:ph idx="1"/>
          </p:nvPr>
        </p:nvSpPr>
        <p:spPr>
          <a:xfrm>
            <a:off x="1732248" y="643465"/>
            <a:ext cx="4009730" cy="5528735"/>
          </a:xfrm>
        </p:spPr>
        <p:txBody>
          <a:bodyPr anchor="ctr">
            <a:normAutofit/>
          </a:bodyPr>
          <a:lstStyle/>
          <a:p>
            <a:r>
              <a:rPr lang="en-US" dirty="0"/>
              <a:t>These are the parts that will hold the object to be pulled without slipping.</a:t>
            </a:r>
          </a:p>
        </p:txBody>
      </p:sp>
    </p:spTree>
    <p:extLst>
      <p:ext uri="{BB962C8B-B14F-4D97-AF65-F5344CB8AC3E}">
        <p14:creationId xmlns:p14="http://schemas.microsoft.com/office/powerpoint/2010/main" val="251881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ADBF91-D319-4AE3-9F8B-33FCA88CCD84}"/>
              </a:ext>
            </a:extLst>
          </p:cNvPr>
          <p:cNvSpPr>
            <a:spLocks noGrp="1"/>
          </p:cNvSpPr>
          <p:nvPr>
            <p:ph type="title"/>
          </p:nvPr>
        </p:nvSpPr>
        <p:spPr>
          <a:xfrm>
            <a:off x="6420464" y="365760"/>
            <a:ext cx="4534047" cy="1325562"/>
          </a:xfrm>
        </p:spPr>
        <p:txBody>
          <a:bodyPr>
            <a:normAutofit/>
          </a:bodyPr>
          <a:lstStyle/>
          <a:p>
            <a:r>
              <a:rPr lang="tr-TR"/>
              <a:t>LINEAR BEARING</a:t>
            </a:r>
            <a:endParaRPr lang="en-US"/>
          </a:p>
        </p:txBody>
      </p:sp>
      <p:pic>
        <p:nvPicPr>
          <p:cNvPr id="5" name="Picture 4" descr="A silver and black camera lens&#10;&#10;Description automatically generated with low confidence">
            <a:extLst>
              <a:ext uri="{FF2B5EF4-FFF2-40B4-BE49-F238E27FC236}">
                <a16:creationId xmlns:a16="http://schemas.microsoft.com/office/drawing/2014/main" id="{7FC78DDE-7804-4723-8305-1324D3EF8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1368261"/>
            <a:ext cx="5451627" cy="4088720"/>
          </a:xfrm>
          <a:prstGeom prst="rect">
            <a:avLst/>
          </a:prstGeom>
        </p:spPr>
      </p:pic>
      <p:sp>
        <p:nvSpPr>
          <p:cNvPr id="3" name="İçerik Yer Tutucusu 2">
            <a:extLst>
              <a:ext uri="{FF2B5EF4-FFF2-40B4-BE49-F238E27FC236}">
                <a16:creationId xmlns:a16="http://schemas.microsoft.com/office/drawing/2014/main" id="{3725A93A-71A3-4FE8-B06E-00310AA39B79}"/>
              </a:ext>
            </a:extLst>
          </p:cNvPr>
          <p:cNvSpPr>
            <a:spLocks noGrp="1"/>
          </p:cNvSpPr>
          <p:nvPr>
            <p:ph idx="1"/>
          </p:nvPr>
        </p:nvSpPr>
        <p:spPr>
          <a:xfrm>
            <a:off x="6420463" y="1828800"/>
            <a:ext cx="4572002" cy="4351337"/>
          </a:xfrm>
        </p:spPr>
        <p:txBody>
          <a:bodyPr>
            <a:normAutofit/>
          </a:bodyPr>
          <a:lstStyle/>
          <a:p>
            <a:r>
              <a:rPr lang="en-US" dirty="0"/>
              <a:t>The purpose of use is to facilitate the movement of the mover part, which will move directly with the sliders on the vertical axis. It is aimed to minimize friction with this part to be added by purchasing from the market.</a:t>
            </a:r>
          </a:p>
        </p:txBody>
      </p:sp>
    </p:spTree>
    <p:extLst>
      <p:ext uri="{BB962C8B-B14F-4D97-AF65-F5344CB8AC3E}">
        <p14:creationId xmlns:p14="http://schemas.microsoft.com/office/powerpoint/2010/main" val="107029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E5526E-B600-458D-9E86-C976CB0A25F8}"/>
              </a:ext>
            </a:extLst>
          </p:cNvPr>
          <p:cNvSpPr>
            <a:spLocks noGrp="1"/>
          </p:cNvSpPr>
          <p:nvPr>
            <p:ph type="title"/>
          </p:nvPr>
        </p:nvSpPr>
        <p:spPr>
          <a:xfrm>
            <a:off x="6420464" y="365760"/>
            <a:ext cx="4534047" cy="1325562"/>
          </a:xfrm>
        </p:spPr>
        <p:txBody>
          <a:bodyPr>
            <a:normAutofit/>
          </a:bodyPr>
          <a:lstStyle/>
          <a:p>
            <a:r>
              <a:rPr lang="tr-TR"/>
              <a:t>SLIDERS</a:t>
            </a:r>
            <a:endParaRPr lang="en-US"/>
          </a:p>
        </p:txBody>
      </p:sp>
      <p:pic>
        <p:nvPicPr>
          <p:cNvPr id="5" name="Picture 4" descr="A picture containing text&#10;&#10;Description automatically generated">
            <a:extLst>
              <a:ext uri="{FF2B5EF4-FFF2-40B4-BE49-F238E27FC236}">
                <a16:creationId xmlns:a16="http://schemas.microsoft.com/office/drawing/2014/main" id="{DAB5A30D-4B9B-4027-840D-DE0C08599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97" y="645106"/>
            <a:ext cx="5161416" cy="5535031"/>
          </a:xfrm>
          <a:prstGeom prst="rect">
            <a:avLst/>
          </a:prstGeom>
        </p:spPr>
      </p:pic>
      <p:sp>
        <p:nvSpPr>
          <p:cNvPr id="3" name="İçerik Yer Tutucusu 2">
            <a:extLst>
              <a:ext uri="{FF2B5EF4-FFF2-40B4-BE49-F238E27FC236}">
                <a16:creationId xmlns:a16="http://schemas.microsoft.com/office/drawing/2014/main" id="{5A053FE9-AF17-484F-AB22-DAAF828A7BE6}"/>
              </a:ext>
            </a:extLst>
          </p:cNvPr>
          <p:cNvSpPr>
            <a:spLocks noGrp="1"/>
          </p:cNvSpPr>
          <p:nvPr>
            <p:ph idx="1"/>
          </p:nvPr>
        </p:nvSpPr>
        <p:spPr>
          <a:xfrm>
            <a:off x="6420463" y="1828800"/>
            <a:ext cx="4572002" cy="4351337"/>
          </a:xfrm>
        </p:spPr>
        <p:txBody>
          <a:bodyPr>
            <a:normAutofit/>
          </a:bodyPr>
          <a:lstStyle/>
          <a:p>
            <a:r>
              <a:rPr lang="en-US" dirty="0"/>
              <a:t>These are the parts that will ensure that the holding part does not move on the horizontal axis during the movement and under a certain force and that the movement will take place more stable. These are the parts to be purchased from the market with specific dimensions.</a:t>
            </a:r>
          </a:p>
        </p:txBody>
      </p:sp>
    </p:spTree>
    <p:extLst>
      <p:ext uri="{BB962C8B-B14F-4D97-AF65-F5344CB8AC3E}">
        <p14:creationId xmlns:p14="http://schemas.microsoft.com/office/powerpoint/2010/main" val="21664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Manzara">
  <a:themeElements>
    <a:clrScheme name="Mor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Manzara">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nzara">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23C5FE65-18CC-4A65-9EBC-B05E331504EC}"/>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TM03457515[[fn=Manzara]]</Template>
  <TotalTime>4</TotalTime>
  <Words>902</Words>
  <Application>Microsoft Office PowerPoint</Application>
  <PresentationFormat>Widescreen</PresentationFormat>
  <Paragraphs>70</Paragraphs>
  <Slides>27</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-apple-system</vt:lpstr>
      <vt:lpstr>Arial</vt:lpstr>
      <vt:lpstr>Calibri</vt:lpstr>
      <vt:lpstr>Century Schoolbook</vt:lpstr>
      <vt:lpstr>Symbol</vt:lpstr>
      <vt:lpstr>Wingdings</vt:lpstr>
      <vt:lpstr>Wingdings 2</vt:lpstr>
      <vt:lpstr>Manzara</vt:lpstr>
      <vt:lpstr>PowerPoint Presentation</vt:lpstr>
      <vt:lpstr>DETAILS OF THE PROJECT </vt:lpstr>
      <vt:lpstr>MECHANICAL DESIGN OF THE PROJECT</vt:lpstr>
      <vt:lpstr>MAIN BODY</vt:lpstr>
      <vt:lpstr>HOLDER PART</vt:lpstr>
      <vt:lpstr>MOVER PART</vt:lpstr>
      <vt:lpstr>FASTENERS (Under Development)</vt:lpstr>
      <vt:lpstr>LINEAR BEARING</vt:lpstr>
      <vt:lpstr>SLIDERS</vt:lpstr>
      <vt:lpstr>SENSOR HOUSING</vt:lpstr>
      <vt:lpstr>Threaded Rod</vt:lpstr>
      <vt:lpstr>GENERAL VIEW</vt:lpstr>
      <vt:lpstr>CALCULATIONS </vt:lpstr>
      <vt:lpstr>Strength of Pasta</vt:lpstr>
      <vt:lpstr>CALCULATION OF HOLDER PART</vt:lpstr>
      <vt:lpstr>SOFTWARE PART OF THE PROJECT</vt:lpstr>
      <vt:lpstr>SOFTWARE APPLICATIONS</vt:lpstr>
      <vt:lpstr>SENSOR CALIBRATION</vt:lpstr>
      <vt:lpstr>REAL-TIME PLOTTING</vt:lpstr>
      <vt:lpstr>ELECTRICAL PART OF THE PROJECT</vt:lpstr>
      <vt:lpstr>Stepper Motor</vt:lpstr>
      <vt:lpstr>Connecting With Arduino</vt:lpstr>
      <vt:lpstr>RP-S40 Pressure Sensor</vt:lpstr>
      <vt:lpstr>R(kΩ) vs. F(g) Graph</vt:lpstr>
      <vt:lpstr>1/R (1/kΩ) vs F(g)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Kaan Öğrük</dc:creator>
  <cp:lastModifiedBy>Umur Batuhan Özmen</cp:lastModifiedBy>
  <cp:revision>3</cp:revision>
  <dcterms:created xsi:type="dcterms:W3CDTF">2022-04-20T20:01:51Z</dcterms:created>
  <dcterms:modified xsi:type="dcterms:W3CDTF">2022-04-21T00:13:09Z</dcterms:modified>
</cp:coreProperties>
</file>